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77" r:id="rId2"/>
    <p:sldId id="256" r:id="rId3"/>
    <p:sldId id="272" r:id="rId4"/>
    <p:sldId id="273" r:id="rId5"/>
    <p:sldId id="274" r:id="rId6"/>
    <p:sldId id="270" r:id="rId7"/>
    <p:sldId id="268" r:id="rId8"/>
    <p:sldId id="269" r:id="rId9"/>
    <p:sldId id="257" r:id="rId10"/>
    <p:sldId id="258" r:id="rId11"/>
    <p:sldId id="259" r:id="rId12"/>
    <p:sldId id="263" r:id="rId13"/>
    <p:sldId id="260" r:id="rId14"/>
    <p:sldId id="261" r:id="rId15"/>
    <p:sldId id="264"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36" autoAdjust="0"/>
    <p:restoredTop sz="79223" autoAdjust="0"/>
  </p:normalViewPr>
  <p:slideViewPr>
    <p:cSldViewPr snapToGrid="0">
      <p:cViewPr varScale="1">
        <p:scale>
          <a:sx n="54" d="100"/>
          <a:sy n="54" d="100"/>
        </p:scale>
        <p:origin x="122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74CF35-640E-4082-AFAB-447961E1BD34}" type="datetimeFigureOut">
              <a:rPr lang="en-US" smtClean="0"/>
              <a:t>2/9/2017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387A2B-7B98-4D33-B148-7B293ABABA6F}" type="slidenum">
              <a:rPr lang="en-US" smtClean="0"/>
              <a:t>‹#›</a:t>
            </a:fld>
            <a:endParaRPr lang="en-US"/>
          </a:p>
        </p:txBody>
      </p:sp>
    </p:spTree>
    <p:extLst>
      <p:ext uri="{BB962C8B-B14F-4D97-AF65-F5344CB8AC3E}">
        <p14:creationId xmlns:p14="http://schemas.microsoft.com/office/powerpoint/2010/main" val="522420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meeting to determine whether</a:t>
            </a:r>
            <a:r>
              <a:rPr lang="en-US" baseline="0" dirty="0" smtClean="0"/>
              <a:t> an AR/VR standards meeting makes sense, and if so… what is the scope, where is the home, and how do we proceed.</a:t>
            </a:r>
            <a:endParaRPr lang="en-US" dirty="0"/>
          </a:p>
        </p:txBody>
      </p:sp>
      <p:sp>
        <p:nvSpPr>
          <p:cNvPr id="4" name="Slide Number Placeholder 3"/>
          <p:cNvSpPr>
            <a:spLocks noGrp="1"/>
          </p:cNvSpPr>
          <p:nvPr>
            <p:ph type="sldNum" sz="quarter" idx="10"/>
          </p:nvPr>
        </p:nvSpPr>
        <p:spPr/>
        <p:txBody>
          <a:bodyPr/>
          <a:lstStyle/>
          <a:p>
            <a:fld id="{BA387A2B-7B98-4D33-B148-7B293ABABA6F}" type="slidenum">
              <a:rPr lang="en-US" smtClean="0"/>
              <a:t>1</a:t>
            </a:fld>
            <a:endParaRPr lang="en-US"/>
          </a:p>
        </p:txBody>
      </p:sp>
    </p:spTree>
    <p:extLst>
      <p:ext uri="{BB962C8B-B14F-4D97-AF65-F5344CB8AC3E}">
        <p14:creationId xmlns:p14="http://schemas.microsoft.com/office/powerpoint/2010/main" val="15190852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 FOV isn’t really just one number.   Furthermore, perhaps the definitions should relate to the eye, and not be seen as independent to the eye.  </a:t>
            </a:r>
          </a:p>
          <a:p>
            <a:r>
              <a:rPr lang="en-US" dirty="0" smtClean="0"/>
              <a:t>Can</a:t>
            </a:r>
            <a:r>
              <a:rPr lang="en-US" baseline="0" dirty="0" smtClean="0"/>
              <a:t> a system have a greater FOV than an eye?</a:t>
            </a:r>
            <a:endParaRPr lang="en-US" dirty="0"/>
          </a:p>
        </p:txBody>
      </p:sp>
      <p:sp>
        <p:nvSpPr>
          <p:cNvPr id="4" name="Slide Number Placeholder 3"/>
          <p:cNvSpPr>
            <a:spLocks noGrp="1"/>
          </p:cNvSpPr>
          <p:nvPr>
            <p:ph type="sldNum" sz="quarter" idx="10"/>
          </p:nvPr>
        </p:nvSpPr>
        <p:spPr/>
        <p:txBody>
          <a:bodyPr/>
          <a:lstStyle/>
          <a:p>
            <a:fld id="{BA387A2B-7B98-4D33-B148-7B293ABABA6F}" type="slidenum">
              <a:rPr lang="en-US" smtClean="0"/>
              <a:t>10</a:t>
            </a:fld>
            <a:endParaRPr lang="en-US"/>
          </a:p>
        </p:txBody>
      </p:sp>
    </p:spTree>
    <p:extLst>
      <p:ext uri="{BB962C8B-B14F-4D97-AF65-F5344CB8AC3E}">
        <p14:creationId xmlns:p14="http://schemas.microsoft.com/office/powerpoint/2010/main" val="14336587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Does FOV include various segments for resolution, or for color? Does</a:t>
            </a:r>
            <a:r>
              <a:rPr lang="en-US" baseline="0" dirty="0" smtClean="0"/>
              <a:t> resolution need to be uniform or can it be lower in areas where human eye resolution is lower? </a:t>
            </a:r>
            <a:endParaRPr lang="en-US" dirty="0"/>
          </a:p>
        </p:txBody>
      </p:sp>
      <p:sp>
        <p:nvSpPr>
          <p:cNvPr id="4" name="Slide Number Placeholder 3"/>
          <p:cNvSpPr>
            <a:spLocks noGrp="1"/>
          </p:cNvSpPr>
          <p:nvPr>
            <p:ph type="sldNum" sz="quarter" idx="10"/>
          </p:nvPr>
        </p:nvSpPr>
        <p:spPr/>
        <p:txBody>
          <a:bodyPr/>
          <a:lstStyle/>
          <a:p>
            <a:fld id="{BA387A2B-7B98-4D33-B148-7B293ABABA6F}" type="slidenum">
              <a:rPr lang="en-US" smtClean="0"/>
              <a:t>11</a:t>
            </a:fld>
            <a:endParaRPr lang="en-US"/>
          </a:p>
        </p:txBody>
      </p:sp>
    </p:spTree>
    <p:extLst>
      <p:ext uri="{BB962C8B-B14F-4D97-AF65-F5344CB8AC3E}">
        <p14:creationId xmlns:p14="http://schemas.microsoft.com/office/powerpoint/2010/main" val="29750297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a:t>
            </a:r>
            <a:r>
              <a:rPr lang="en-US" baseline="0" dirty="0" smtClean="0"/>
              <a:t> some thoughts on next slides</a:t>
            </a:r>
          </a:p>
          <a:p>
            <a:endParaRPr lang="en-US" baseline="0" dirty="0" smtClean="0"/>
          </a:p>
          <a:p>
            <a:r>
              <a:rPr lang="en-US" dirty="0" smtClean="0"/>
              <a:t>Maybe we need to base some of the system definitions off of human eye tests?   What’s the best a human eye can resolve in various AR/VR systems</a:t>
            </a:r>
            <a:r>
              <a:rPr lang="en-US" baseline="0" dirty="0" smtClean="0"/>
              <a:t> as compared to natural vision?</a:t>
            </a:r>
            <a:endParaRPr lang="en-US" dirty="0"/>
          </a:p>
        </p:txBody>
      </p:sp>
      <p:sp>
        <p:nvSpPr>
          <p:cNvPr id="4" name="Slide Number Placeholder 3"/>
          <p:cNvSpPr>
            <a:spLocks noGrp="1"/>
          </p:cNvSpPr>
          <p:nvPr>
            <p:ph type="sldNum" sz="quarter" idx="10"/>
          </p:nvPr>
        </p:nvSpPr>
        <p:spPr/>
        <p:txBody>
          <a:bodyPr/>
          <a:lstStyle/>
          <a:p>
            <a:fld id="{BA387A2B-7B98-4D33-B148-7B293ABABA6F}" type="slidenum">
              <a:rPr lang="en-US" smtClean="0"/>
              <a:t>12</a:t>
            </a:fld>
            <a:endParaRPr lang="en-US"/>
          </a:p>
        </p:txBody>
      </p:sp>
    </p:spTree>
    <p:extLst>
      <p:ext uri="{BB962C8B-B14F-4D97-AF65-F5344CB8AC3E}">
        <p14:creationId xmlns:p14="http://schemas.microsoft.com/office/powerpoint/2010/main" val="3381930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some human eye tests.</a:t>
            </a:r>
            <a:r>
              <a:rPr lang="en-US" baseline="0" dirty="0" smtClean="0"/>
              <a:t>  It would be interesting to integrate these into some of the test methodologies</a:t>
            </a:r>
            <a:endParaRPr lang="en-US" dirty="0"/>
          </a:p>
        </p:txBody>
      </p:sp>
      <p:sp>
        <p:nvSpPr>
          <p:cNvPr id="4" name="Slide Number Placeholder 3"/>
          <p:cNvSpPr>
            <a:spLocks noGrp="1"/>
          </p:cNvSpPr>
          <p:nvPr>
            <p:ph type="sldNum" sz="quarter" idx="10"/>
          </p:nvPr>
        </p:nvSpPr>
        <p:spPr/>
        <p:txBody>
          <a:bodyPr/>
          <a:lstStyle/>
          <a:p>
            <a:fld id="{BA387A2B-7B98-4D33-B148-7B293ABABA6F}" type="slidenum">
              <a:rPr lang="en-US" smtClean="0"/>
              <a:t>13</a:t>
            </a:fld>
            <a:endParaRPr lang="en-US"/>
          </a:p>
        </p:txBody>
      </p:sp>
    </p:spTree>
    <p:extLst>
      <p:ext uri="{BB962C8B-B14F-4D97-AF65-F5344CB8AC3E}">
        <p14:creationId xmlns:p14="http://schemas.microsoft.com/office/powerpoint/2010/main" val="19746245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Maybe at some point we can have an</a:t>
            </a:r>
            <a:r>
              <a:rPr lang="en-US" baseline="0" dirty="0" smtClean="0"/>
              <a:t> app that allows users to test their “VR-sight” or “AR-sight”</a:t>
            </a:r>
            <a:endParaRPr lang="en-US" dirty="0"/>
          </a:p>
        </p:txBody>
      </p:sp>
      <p:sp>
        <p:nvSpPr>
          <p:cNvPr id="4" name="Slide Number Placeholder 3"/>
          <p:cNvSpPr>
            <a:spLocks noGrp="1"/>
          </p:cNvSpPr>
          <p:nvPr>
            <p:ph type="sldNum" sz="quarter" idx="10"/>
          </p:nvPr>
        </p:nvSpPr>
        <p:spPr/>
        <p:txBody>
          <a:bodyPr/>
          <a:lstStyle/>
          <a:p>
            <a:fld id="{BA387A2B-7B98-4D33-B148-7B293ABABA6F}" type="slidenum">
              <a:rPr lang="en-US" smtClean="0"/>
              <a:t>14</a:t>
            </a:fld>
            <a:endParaRPr lang="en-US"/>
          </a:p>
        </p:txBody>
      </p:sp>
    </p:spTree>
    <p:extLst>
      <p:ext uri="{BB962C8B-B14F-4D97-AF65-F5344CB8AC3E}">
        <p14:creationId xmlns:p14="http://schemas.microsoft.com/office/powerpoint/2010/main" val="23038269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current standards committee.  Do we fit here?  Or SID?</a:t>
            </a:r>
            <a:r>
              <a:rPr lang="en-US" baseline="0" dirty="0" smtClean="0"/>
              <a:t> Or both?</a:t>
            </a:r>
            <a:endParaRPr lang="en-US" dirty="0"/>
          </a:p>
        </p:txBody>
      </p:sp>
      <p:sp>
        <p:nvSpPr>
          <p:cNvPr id="4" name="Slide Number Placeholder 3"/>
          <p:cNvSpPr>
            <a:spLocks noGrp="1"/>
          </p:cNvSpPr>
          <p:nvPr>
            <p:ph type="sldNum" sz="quarter" idx="10"/>
          </p:nvPr>
        </p:nvSpPr>
        <p:spPr/>
        <p:txBody>
          <a:bodyPr/>
          <a:lstStyle/>
          <a:p>
            <a:fld id="{BA387A2B-7B98-4D33-B148-7B293ABABA6F}" type="slidenum">
              <a:rPr lang="en-US" smtClean="0"/>
              <a:t>15</a:t>
            </a:fld>
            <a:endParaRPr lang="en-US"/>
          </a:p>
        </p:txBody>
      </p:sp>
    </p:spTree>
    <p:extLst>
      <p:ext uri="{BB962C8B-B14F-4D97-AF65-F5344CB8AC3E}">
        <p14:creationId xmlns:p14="http://schemas.microsoft.com/office/powerpoint/2010/main" val="1673732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What’s next?</a:t>
            </a:r>
            <a:endParaRPr lang="en-US"/>
          </a:p>
        </p:txBody>
      </p:sp>
      <p:sp>
        <p:nvSpPr>
          <p:cNvPr id="4" name="Slide Number Placeholder 3"/>
          <p:cNvSpPr>
            <a:spLocks noGrp="1"/>
          </p:cNvSpPr>
          <p:nvPr>
            <p:ph type="sldNum" sz="quarter" idx="10"/>
          </p:nvPr>
        </p:nvSpPr>
        <p:spPr/>
        <p:txBody>
          <a:bodyPr/>
          <a:lstStyle/>
          <a:p>
            <a:fld id="{BA387A2B-7B98-4D33-B148-7B293ABABA6F}" type="slidenum">
              <a:rPr lang="en-US" smtClean="0"/>
              <a:t>16</a:t>
            </a:fld>
            <a:endParaRPr lang="en-US"/>
          </a:p>
        </p:txBody>
      </p:sp>
    </p:spTree>
    <p:extLst>
      <p:ext uri="{BB962C8B-B14F-4D97-AF65-F5344CB8AC3E}">
        <p14:creationId xmlns:p14="http://schemas.microsoft.com/office/powerpoint/2010/main" val="1270915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Baseline – why have a standards group.</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BA387A2B-7B98-4D33-B148-7B293ABABA6F}" type="slidenum">
              <a:rPr lang="en-US" smtClean="0"/>
              <a:t>2</a:t>
            </a:fld>
            <a:endParaRPr lang="en-US"/>
          </a:p>
        </p:txBody>
      </p:sp>
    </p:spTree>
    <p:extLst>
      <p:ext uri="{BB962C8B-B14F-4D97-AF65-F5344CB8AC3E}">
        <p14:creationId xmlns:p14="http://schemas.microsoft.com/office/powerpoint/2010/main" val="3312499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devices</a:t>
            </a:r>
            <a:r>
              <a:rPr lang="en-US" baseline="0" dirty="0" smtClean="0"/>
              <a:t> are currently compared in the industry (this is from Lux research).</a:t>
            </a:r>
          </a:p>
          <a:p>
            <a:r>
              <a:rPr lang="en-US" baseline="0" dirty="0" smtClean="0"/>
              <a:t>The definitions of terms such as FOV are not clear.  Comparisons are therefore not really clear either.</a:t>
            </a:r>
            <a:endParaRPr lang="en-US" dirty="0"/>
          </a:p>
        </p:txBody>
      </p:sp>
      <p:sp>
        <p:nvSpPr>
          <p:cNvPr id="4" name="Slide Number Placeholder 3"/>
          <p:cNvSpPr>
            <a:spLocks noGrp="1"/>
          </p:cNvSpPr>
          <p:nvPr>
            <p:ph type="sldNum" sz="quarter" idx="10"/>
          </p:nvPr>
        </p:nvSpPr>
        <p:spPr/>
        <p:txBody>
          <a:bodyPr/>
          <a:lstStyle/>
          <a:p>
            <a:fld id="{BA387A2B-7B98-4D33-B148-7B293ABABA6F}" type="slidenum">
              <a:rPr lang="en-US" smtClean="0"/>
              <a:t>3</a:t>
            </a:fld>
            <a:endParaRPr lang="en-US"/>
          </a:p>
        </p:txBody>
      </p:sp>
    </p:spTree>
    <p:extLst>
      <p:ext uri="{BB962C8B-B14F-4D97-AF65-F5344CB8AC3E}">
        <p14:creationId xmlns:p14="http://schemas.microsoft.com/office/powerpoint/2010/main" val="1469844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 it this simple? Is a FOV of 150 better than FOV of 95 if the image is poor?</a:t>
            </a:r>
            <a:endParaRPr lang="en-US" dirty="0"/>
          </a:p>
        </p:txBody>
      </p:sp>
      <p:sp>
        <p:nvSpPr>
          <p:cNvPr id="4" name="Slide Number Placeholder 3"/>
          <p:cNvSpPr>
            <a:spLocks noGrp="1"/>
          </p:cNvSpPr>
          <p:nvPr>
            <p:ph type="sldNum" sz="quarter" idx="10"/>
          </p:nvPr>
        </p:nvSpPr>
        <p:spPr/>
        <p:txBody>
          <a:bodyPr/>
          <a:lstStyle/>
          <a:p>
            <a:fld id="{BA387A2B-7B98-4D33-B148-7B293ABABA6F}" type="slidenum">
              <a:rPr lang="en-US" smtClean="0"/>
              <a:t>4</a:t>
            </a:fld>
            <a:endParaRPr lang="en-US"/>
          </a:p>
        </p:txBody>
      </p:sp>
    </p:spTree>
    <p:extLst>
      <p:ext uri="{BB962C8B-B14F-4D97-AF65-F5344CB8AC3E}">
        <p14:creationId xmlns:p14="http://schemas.microsoft.com/office/powerpoint/2010/main" val="2231963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the summary from Lux.</a:t>
            </a:r>
            <a:r>
              <a:rPr lang="en-US" baseline="0" dirty="0" smtClean="0"/>
              <a:t>  Nice data to look at for those of us who are familiar with the products, but oversimplification for anyone who really wants to see which products are “best in class” vs. “Likely losers”.</a:t>
            </a:r>
            <a:endParaRPr lang="en-US" dirty="0"/>
          </a:p>
        </p:txBody>
      </p:sp>
      <p:sp>
        <p:nvSpPr>
          <p:cNvPr id="4" name="Slide Number Placeholder 3"/>
          <p:cNvSpPr>
            <a:spLocks noGrp="1"/>
          </p:cNvSpPr>
          <p:nvPr>
            <p:ph type="sldNum" sz="quarter" idx="10"/>
          </p:nvPr>
        </p:nvSpPr>
        <p:spPr/>
        <p:txBody>
          <a:bodyPr/>
          <a:lstStyle/>
          <a:p>
            <a:fld id="{BA387A2B-7B98-4D33-B148-7B293ABABA6F}" type="slidenum">
              <a:rPr lang="en-US" smtClean="0"/>
              <a:t>5</a:t>
            </a:fld>
            <a:endParaRPr lang="en-US"/>
          </a:p>
        </p:txBody>
      </p:sp>
    </p:spTree>
    <p:extLst>
      <p:ext uri="{BB962C8B-B14F-4D97-AF65-F5344CB8AC3E}">
        <p14:creationId xmlns:p14="http://schemas.microsoft.com/office/powerpoint/2010/main" val="333274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report that compares various products (don’t recall the source)</a:t>
            </a:r>
            <a:endParaRPr lang="en-US" dirty="0"/>
          </a:p>
        </p:txBody>
      </p:sp>
      <p:sp>
        <p:nvSpPr>
          <p:cNvPr id="4" name="Slide Number Placeholder 3"/>
          <p:cNvSpPr>
            <a:spLocks noGrp="1"/>
          </p:cNvSpPr>
          <p:nvPr>
            <p:ph type="sldNum" sz="quarter" idx="10"/>
          </p:nvPr>
        </p:nvSpPr>
        <p:spPr/>
        <p:txBody>
          <a:bodyPr/>
          <a:lstStyle/>
          <a:p>
            <a:fld id="{BA387A2B-7B98-4D33-B148-7B293ABABA6F}" type="slidenum">
              <a:rPr lang="en-US" smtClean="0"/>
              <a:t>6</a:t>
            </a:fld>
            <a:endParaRPr lang="en-US"/>
          </a:p>
        </p:txBody>
      </p:sp>
    </p:spTree>
    <p:extLst>
      <p:ext uri="{BB962C8B-B14F-4D97-AF65-F5344CB8AC3E}">
        <p14:creationId xmlns:p14="http://schemas.microsoft.com/office/powerpoint/2010/main" val="1478311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 we want to do in the standards committee?</a:t>
            </a:r>
          </a:p>
          <a:p>
            <a:r>
              <a:rPr lang="en-US" dirty="0" smtClean="0"/>
              <a:t>Where shall it be</a:t>
            </a:r>
          </a:p>
          <a:p>
            <a:r>
              <a:rPr lang="en-US" dirty="0" smtClean="0"/>
              <a:t>Who</a:t>
            </a:r>
            <a:r>
              <a:rPr lang="en-US" baseline="0" dirty="0" smtClean="0"/>
              <a:t> should participate?</a:t>
            </a:r>
            <a:endParaRPr lang="en-US" dirty="0"/>
          </a:p>
        </p:txBody>
      </p:sp>
      <p:sp>
        <p:nvSpPr>
          <p:cNvPr id="4" name="Slide Number Placeholder 3"/>
          <p:cNvSpPr>
            <a:spLocks noGrp="1"/>
          </p:cNvSpPr>
          <p:nvPr>
            <p:ph type="sldNum" sz="quarter" idx="10"/>
          </p:nvPr>
        </p:nvSpPr>
        <p:spPr/>
        <p:txBody>
          <a:bodyPr/>
          <a:lstStyle/>
          <a:p>
            <a:fld id="{BA387A2B-7B98-4D33-B148-7B293ABABA6F}" type="slidenum">
              <a:rPr lang="en-US" smtClean="0"/>
              <a:t>7</a:t>
            </a:fld>
            <a:endParaRPr lang="en-US"/>
          </a:p>
        </p:txBody>
      </p:sp>
    </p:spTree>
    <p:extLst>
      <p:ext uri="{BB962C8B-B14F-4D97-AF65-F5344CB8AC3E}">
        <p14:creationId xmlns:p14="http://schemas.microsoft.com/office/powerpoint/2010/main" val="1078231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far do we want to go?  Optics or the complete system?</a:t>
            </a:r>
          </a:p>
          <a:p>
            <a:r>
              <a:rPr lang="en-US" dirty="0" smtClean="0"/>
              <a:t>Where</a:t>
            </a:r>
            <a:r>
              <a:rPr lang="en-US" baseline="0" dirty="0" smtClean="0"/>
              <a:t> do we start so we don’t make it too complex from the get-go?</a:t>
            </a:r>
            <a:endParaRPr lang="en-US" dirty="0"/>
          </a:p>
        </p:txBody>
      </p:sp>
      <p:sp>
        <p:nvSpPr>
          <p:cNvPr id="4" name="Slide Number Placeholder 3"/>
          <p:cNvSpPr>
            <a:spLocks noGrp="1"/>
          </p:cNvSpPr>
          <p:nvPr>
            <p:ph type="sldNum" sz="quarter" idx="10"/>
          </p:nvPr>
        </p:nvSpPr>
        <p:spPr/>
        <p:txBody>
          <a:bodyPr/>
          <a:lstStyle/>
          <a:p>
            <a:fld id="{BA387A2B-7B98-4D33-B148-7B293ABABA6F}" type="slidenum">
              <a:rPr lang="en-US" smtClean="0"/>
              <a:t>8</a:t>
            </a:fld>
            <a:endParaRPr lang="en-US"/>
          </a:p>
        </p:txBody>
      </p:sp>
    </p:spTree>
    <p:extLst>
      <p:ext uri="{BB962C8B-B14F-4D97-AF65-F5344CB8AC3E}">
        <p14:creationId xmlns:p14="http://schemas.microsoft.com/office/powerpoint/2010/main" val="35796120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an example, what does FOV mean?   Here</a:t>
            </a:r>
            <a:r>
              <a:rPr lang="en-US" baseline="0" dirty="0" smtClean="0"/>
              <a:t> is one definition.</a:t>
            </a:r>
            <a:endParaRPr lang="en-US" dirty="0"/>
          </a:p>
        </p:txBody>
      </p:sp>
      <p:sp>
        <p:nvSpPr>
          <p:cNvPr id="4" name="Slide Number Placeholder 3"/>
          <p:cNvSpPr>
            <a:spLocks noGrp="1"/>
          </p:cNvSpPr>
          <p:nvPr>
            <p:ph type="sldNum" sz="quarter" idx="10"/>
          </p:nvPr>
        </p:nvSpPr>
        <p:spPr/>
        <p:txBody>
          <a:bodyPr/>
          <a:lstStyle/>
          <a:p>
            <a:fld id="{BA387A2B-7B98-4D33-B148-7B293ABABA6F}" type="slidenum">
              <a:rPr lang="en-US" smtClean="0"/>
              <a:t>9</a:t>
            </a:fld>
            <a:endParaRPr lang="en-US"/>
          </a:p>
        </p:txBody>
      </p:sp>
    </p:spTree>
    <p:extLst>
      <p:ext uri="{BB962C8B-B14F-4D97-AF65-F5344CB8AC3E}">
        <p14:creationId xmlns:p14="http://schemas.microsoft.com/office/powerpoint/2010/main" val="170963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D6F8620-464B-4907-B3DE-B76337198BF0}" type="datetimeFigureOut">
              <a:rPr lang="en-US" smtClean="0"/>
              <a:t>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534BE-90D5-4449-890D-E042353C511B}" type="slidenum">
              <a:rPr lang="en-US" smtClean="0"/>
              <a:t>‹#›</a:t>
            </a:fld>
            <a:endParaRPr lang="en-US"/>
          </a:p>
        </p:txBody>
      </p:sp>
    </p:spTree>
    <p:extLst>
      <p:ext uri="{BB962C8B-B14F-4D97-AF65-F5344CB8AC3E}">
        <p14:creationId xmlns:p14="http://schemas.microsoft.com/office/powerpoint/2010/main" val="107074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6F8620-464B-4907-B3DE-B76337198BF0}" type="datetimeFigureOut">
              <a:rPr lang="en-US" smtClean="0"/>
              <a:t>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534BE-90D5-4449-890D-E042353C511B}" type="slidenum">
              <a:rPr lang="en-US" smtClean="0"/>
              <a:t>‹#›</a:t>
            </a:fld>
            <a:endParaRPr lang="en-US"/>
          </a:p>
        </p:txBody>
      </p:sp>
    </p:spTree>
    <p:extLst>
      <p:ext uri="{BB962C8B-B14F-4D97-AF65-F5344CB8AC3E}">
        <p14:creationId xmlns:p14="http://schemas.microsoft.com/office/powerpoint/2010/main" val="3198120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6F8620-464B-4907-B3DE-B76337198BF0}" type="datetimeFigureOut">
              <a:rPr lang="en-US" smtClean="0"/>
              <a:t>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534BE-90D5-4449-890D-E042353C511B}" type="slidenum">
              <a:rPr lang="en-US" smtClean="0"/>
              <a:t>‹#›</a:t>
            </a:fld>
            <a:endParaRPr lang="en-US"/>
          </a:p>
        </p:txBody>
      </p:sp>
    </p:spTree>
    <p:extLst>
      <p:ext uri="{BB962C8B-B14F-4D97-AF65-F5344CB8AC3E}">
        <p14:creationId xmlns:p14="http://schemas.microsoft.com/office/powerpoint/2010/main" val="3087202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6F8620-464B-4907-B3DE-B76337198BF0}" type="datetimeFigureOut">
              <a:rPr lang="en-US" smtClean="0"/>
              <a:t>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534BE-90D5-4449-890D-E042353C511B}" type="slidenum">
              <a:rPr lang="en-US" smtClean="0"/>
              <a:t>‹#›</a:t>
            </a:fld>
            <a:endParaRPr lang="en-US"/>
          </a:p>
        </p:txBody>
      </p:sp>
    </p:spTree>
    <p:extLst>
      <p:ext uri="{BB962C8B-B14F-4D97-AF65-F5344CB8AC3E}">
        <p14:creationId xmlns:p14="http://schemas.microsoft.com/office/powerpoint/2010/main" val="2408202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6F8620-464B-4907-B3DE-B76337198BF0}" type="datetimeFigureOut">
              <a:rPr lang="en-US" smtClean="0"/>
              <a:t>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534BE-90D5-4449-890D-E042353C511B}" type="slidenum">
              <a:rPr lang="en-US" smtClean="0"/>
              <a:t>‹#›</a:t>
            </a:fld>
            <a:endParaRPr lang="en-US"/>
          </a:p>
        </p:txBody>
      </p:sp>
    </p:spTree>
    <p:extLst>
      <p:ext uri="{BB962C8B-B14F-4D97-AF65-F5344CB8AC3E}">
        <p14:creationId xmlns:p14="http://schemas.microsoft.com/office/powerpoint/2010/main" val="1378912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D6F8620-464B-4907-B3DE-B76337198BF0}" type="datetimeFigureOut">
              <a:rPr lang="en-US" smtClean="0"/>
              <a:t>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F534BE-90D5-4449-890D-E042353C511B}" type="slidenum">
              <a:rPr lang="en-US" smtClean="0"/>
              <a:t>‹#›</a:t>
            </a:fld>
            <a:endParaRPr lang="en-US"/>
          </a:p>
        </p:txBody>
      </p:sp>
    </p:spTree>
    <p:extLst>
      <p:ext uri="{BB962C8B-B14F-4D97-AF65-F5344CB8AC3E}">
        <p14:creationId xmlns:p14="http://schemas.microsoft.com/office/powerpoint/2010/main" val="188044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D6F8620-464B-4907-B3DE-B76337198BF0}" type="datetimeFigureOut">
              <a:rPr lang="en-US" smtClean="0"/>
              <a:t>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F534BE-90D5-4449-890D-E042353C511B}" type="slidenum">
              <a:rPr lang="en-US" smtClean="0"/>
              <a:t>‹#›</a:t>
            </a:fld>
            <a:endParaRPr lang="en-US"/>
          </a:p>
        </p:txBody>
      </p:sp>
    </p:spTree>
    <p:extLst>
      <p:ext uri="{BB962C8B-B14F-4D97-AF65-F5344CB8AC3E}">
        <p14:creationId xmlns:p14="http://schemas.microsoft.com/office/powerpoint/2010/main" val="2033347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6F8620-464B-4907-B3DE-B76337198BF0}" type="datetimeFigureOut">
              <a:rPr lang="en-US" smtClean="0"/>
              <a:t>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F534BE-90D5-4449-890D-E042353C511B}" type="slidenum">
              <a:rPr lang="en-US" smtClean="0"/>
              <a:t>‹#›</a:t>
            </a:fld>
            <a:endParaRPr lang="en-US"/>
          </a:p>
        </p:txBody>
      </p:sp>
    </p:spTree>
    <p:extLst>
      <p:ext uri="{BB962C8B-B14F-4D97-AF65-F5344CB8AC3E}">
        <p14:creationId xmlns:p14="http://schemas.microsoft.com/office/powerpoint/2010/main" val="1305589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6F8620-464B-4907-B3DE-B76337198BF0}" type="datetimeFigureOut">
              <a:rPr lang="en-US" smtClean="0"/>
              <a:t>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F534BE-90D5-4449-890D-E042353C511B}" type="slidenum">
              <a:rPr lang="en-US" smtClean="0"/>
              <a:t>‹#›</a:t>
            </a:fld>
            <a:endParaRPr lang="en-US"/>
          </a:p>
        </p:txBody>
      </p:sp>
    </p:spTree>
    <p:extLst>
      <p:ext uri="{BB962C8B-B14F-4D97-AF65-F5344CB8AC3E}">
        <p14:creationId xmlns:p14="http://schemas.microsoft.com/office/powerpoint/2010/main" val="565478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6F8620-464B-4907-B3DE-B76337198BF0}" type="datetimeFigureOut">
              <a:rPr lang="en-US" smtClean="0"/>
              <a:t>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F534BE-90D5-4449-890D-E042353C511B}" type="slidenum">
              <a:rPr lang="en-US" smtClean="0"/>
              <a:t>‹#›</a:t>
            </a:fld>
            <a:endParaRPr lang="en-US"/>
          </a:p>
        </p:txBody>
      </p:sp>
    </p:spTree>
    <p:extLst>
      <p:ext uri="{BB962C8B-B14F-4D97-AF65-F5344CB8AC3E}">
        <p14:creationId xmlns:p14="http://schemas.microsoft.com/office/powerpoint/2010/main" val="1095897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6F8620-464B-4907-B3DE-B76337198BF0}" type="datetimeFigureOut">
              <a:rPr lang="en-US" smtClean="0"/>
              <a:t>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F534BE-90D5-4449-890D-E042353C511B}" type="slidenum">
              <a:rPr lang="en-US" smtClean="0"/>
              <a:t>‹#›</a:t>
            </a:fld>
            <a:endParaRPr lang="en-US"/>
          </a:p>
        </p:txBody>
      </p:sp>
    </p:spTree>
    <p:extLst>
      <p:ext uri="{BB962C8B-B14F-4D97-AF65-F5344CB8AC3E}">
        <p14:creationId xmlns:p14="http://schemas.microsoft.com/office/powerpoint/2010/main" val="3786769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6F8620-464B-4907-B3DE-B76337198BF0}" type="datetimeFigureOut">
              <a:rPr lang="en-US" smtClean="0"/>
              <a:t>2/9/2017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F534BE-90D5-4449-890D-E042353C511B}" type="slidenum">
              <a:rPr lang="en-US" smtClean="0"/>
              <a:t>‹#›</a:t>
            </a:fld>
            <a:endParaRPr lang="en-US"/>
          </a:p>
        </p:txBody>
      </p:sp>
    </p:spTree>
    <p:extLst>
      <p:ext uri="{BB962C8B-B14F-4D97-AF65-F5344CB8AC3E}">
        <p14:creationId xmlns:p14="http://schemas.microsoft.com/office/powerpoint/2010/main" val="41256543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xinreality.com/wiki/Impression_Pi" TargetMode="External"/><Relationship Id="rId13" Type="http://schemas.openxmlformats.org/officeDocument/2006/relationships/hyperlink" Target="http://xinreality.com/wiki/Samsung_Gear_VR" TargetMode="External"/><Relationship Id="rId3" Type="http://schemas.openxmlformats.org/officeDocument/2006/relationships/hyperlink" Target="http://xinreality.com/wiki/ANTVR" TargetMode="External"/><Relationship Id="rId7" Type="http://schemas.openxmlformats.org/officeDocument/2006/relationships/hyperlink" Target="http://xinreality.com/wiki/HTC_Vive" TargetMode="External"/><Relationship Id="rId12" Type="http://schemas.openxmlformats.org/officeDocument/2006/relationships/hyperlink" Target="http://xinreality.com/wiki/PlayStation_VR"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xinreality.com/wiki/Google_Cardboard" TargetMode="External"/><Relationship Id="rId11" Type="http://schemas.openxmlformats.org/officeDocument/2006/relationships/hyperlink" Target="http://xinreality.com/wiki/Oculus_Rift_DK2" TargetMode="External"/><Relationship Id="rId5" Type="http://schemas.openxmlformats.org/officeDocument/2006/relationships/hyperlink" Target="http://xinreality.com/wiki/FOVE" TargetMode="External"/><Relationship Id="rId10" Type="http://schemas.openxmlformats.org/officeDocument/2006/relationships/hyperlink" Target="http://xinreality.com/wiki/OSVR_HDK1" TargetMode="External"/><Relationship Id="rId4" Type="http://schemas.openxmlformats.org/officeDocument/2006/relationships/hyperlink" Target="http://xinreality.com/wiki/Daydream_View" TargetMode="External"/><Relationship Id="rId9" Type="http://schemas.openxmlformats.org/officeDocument/2006/relationships/hyperlink" Target="http://xinreality.com/wiki/LG_360_VR" TargetMode="External"/><Relationship Id="rId14" Type="http://schemas.openxmlformats.org/officeDocument/2006/relationships/hyperlink" Target="http://xinreality.com/wiki/StarVR"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20773" t="17608" r="23339" b="7986"/>
          <a:stretch/>
        </p:blipFill>
        <p:spPr>
          <a:xfrm>
            <a:off x="1190173" y="-117590"/>
            <a:ext cx="8708570" cy="6518391"/>
          </a:xfrm>
          <a:prstGeom prst="rect">
            <a:avLst/>
          </a:prstGeom>
        </p:spPr>
      </p:pic>
    </p:spTree>
    <p:extLst>
      <p:ext uri="{BB962C8B-B14F-4D97-AF65-F5344CB8AC3E}">
        <p14:creationId xmlns:p14="http://schemas.microsoft.com/office/powerpoint/2010/main" val="3885306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607" y="309471"/>
            <a:ext cx="10515600" cy="1325563"/>
          </a:xfrm>
        </p:spPr>
        <p:txBody>
          <a:bodyPr>
            <a:normAutofit/>
          </a:bodyPr>
          <a:lstStyle/>
          <a:p>
            <a:r>
              <a:rPr lang="en-US" sz="3200" dirty="0" smtClean="0"/>
              <a:t>Field of View w Central Fixation</a:t>
            </a:r>
            <a:endParaRPr lang="en-US" sz="3200" dirty="0"/>
          </a:p>
        </p:txBody>
      </p:sp>
      <p:sp>
        <p:nvSpPr>
          <p:cNvPr id="3" name="Content Placeholder 2"/>
          <p:cNvSpPr>
            <a:spLocks noGrp="1"/>
          </p:cNvSpPr>
          <p:nvPr>
            <p:ph sz="half" idx="1"/>
          </p:nvPr>
        </p:nvSpPr>
        <p:spPr>
          <a:xfrm>
            <a:off x="838200" y="1635034"/>
            <a:ext cx="5181600" cy="4351338"/>
          </a:xfrm>
        </p:spPr>
        <p:txBody>
          <a:bodyPr>
            <a:normAutofit fontScale="62500" lnSpcReduction="20000"/>
          </a:bodyPr>
          <a:lstStyle/>
          <a:p>
            <a:pPr marL="0" indent="0">
              <a:buNone/>
            </a:pPr>
            <a:r>
              <a:rPr lang="en-US" dirty="0" smtClean="0"/>
              <a:t>Monocular </a:t>
            </a:r>
            <a:r>
              <a:rPr lang="en-US" dirty="0"/>
              <a:t>FOV :</a:t>
            </a:r>
            <a:r>
              <a:rPr lang="en-US" dirty="0" smtClean="0"/>
              <a:t/>
            </a:r>
            <a:br>
              <a:rPr lang="en-US" dirty="0" smtClean="0"/>
            </a:br>
            <a:r>
              <a:rPr lang="en-US" dirty="0" smtClean="0"/>
              <a:t>	nasal </a:t>
            </a:r>
            <a:r>
              <a:rPr lang="en-US" dirty="0"/>
              <a:t>: 60°-</a:t>
            </a:r>
            <a:r>
              <a:rPr lang="en-US" dirty="0" smtClean="0"/>
              <a:t>65°</a:t>
            </a:r>
          </a:p>
          <a:p>
            <a:pPr marL="0" indent="0">
              <a:buNone/>
            </a:pPr>
            <a:r>
              <a:rPr lang="en-US" dirty="0"/>
              <a:t>	</a:t>
            </a:r>
            <a:r>
              <a:rPr lang="en-US" dirty="0" smtClean="0"/>
              <a:t>temporal </a:t>
            </a:r>
            <a:r>
              <a:rPr lang="en-US" dirty="0"/>
              <a:t>: 100-110°</a:t>
            </a:r>
          </a:p>
          <a:p>
            <a:pPr marL="0" indent="0">
              <a:buNone/>
            </a:pPr>
            <a:r>
              <a:rPr lang="en-US" dirty="0" smtClean="0"/>
              <a:t>	upward </a:t>
            </a:r>
            <a:r>
              <a:rPr lang="en-US" dirty="0"/>
              <a:t>: 60°</a:t>
            </a:r>
          </a:p>
          <a:p>
            <a:pPr marL="0" indent="0">
              <a:buNone/>
            </a:pPr>
            <a:r>
              <a:rPr lang="en-US" dirty="0" smtClean="0"/>
              <a:t>	downward </a:t>
            </a:r>
            <a:r>
              <a:rPr lang="en-US" dirty="0"/>
              <a:t>: 70-75°</a:t>
            </a:r>
          </a:p>
          <a:p>
            <a:pPr marL="0" indent="0">
              <a:buNone/>
            </a:pPr>
            <a:r>
              <a:rPr lang="en-US" dirty="0" smtClean="0"/>
              <a:t>	horizontal </a:t>
            </a:r>
            <a:r>
              <a:rPr lang="en-US" dirty="0"/>
              <a:t>: 170°-175°</a:t>
            </a:r>
          </a:p>
          <a:p>
            <a:pPr marL="0" indent="0">
              <a:buNone/>
            </a:pPr>
            <a:r>
              <a:rPr lang="en-US" dirty="0" smtClean="0"/>
              <a:t>	vertical </a:t>
            </a:r>
            <a:r>
              <a:rPr lang="en-US" dirty="0"/>
              <a:t>: 135</a:t>
            </a:r>
            <a:r>
              <a:rPr lang="en-US" dirty="0" smtClean="0"/>
              <a:t>°</a:t>
            </a:r>
          </a:p>
          <a:p>
            <a:pPr marL="0" indent="0">
              <a:buNone/>
            </a:pPr>
            <a:r>
              <a:rPr lang="en-US" dirty="0" smtClean="0"/>
              <a:t/>
            </a:r>
            <a:br>
              <a:rPr lang="en-US" dirty="0" smtClean="0"/>
            </a:br>
            <a:r>
              <a:rPr lang="en-US" dirty="0"/>
              <a:t>Binocular FOV :</a:t>
            </a:r>
            <a:r>
              <a:rPr lang="en-US" dirty="0" smtClean="0"/>
              <a:t/>
            </a:r>
            <a:br>
              <a:rPr lang="en-US" dirty="0" smtClean="0"/>
            </a:br>
            <a:r>
              <a:rPr lang="en-US" dirty="0" smtClean="0"/>
              <a:t>	horizontal </a:t>
            </a:r>
            <a:r>
              <a:rPr lang="en-US" dirty="0"/>
              <a:t>: 200-220°</a:t>
            </a:r>
          </a:p>
          <a:p>
            <a:pPr marL="0" indent="0">
              <a:buNone/>
            </a:pPr>
            <a:r>
              <a:rPr lang="en-US" dirty="0" smtClean="0"/>
              <a:t>	vertical </a:t>
            </a:r>
            <a:r>
              <a:rPr lang="en-US" dirty="0"/>
              <a:t>: 135°</a:t>
            </a:r>
          </a:p>
          <a:p>
            <a:pPr marL="0" indent="0">
              <a:buNone/>
            </a:pPr>
            <a:r>
              <a:rPr lang="en-US" dirty="0" smtClean="0"/>
              <a:t>	stereoscopic </a:t>
            </a:r>
            <a:r>
              <a:rPr lang="en-US" dirty="0"/>
              <a:t>: 114°</a:t>
            </a:r>
          </a:p>
          <a:p>
            <a:pPr marL="0" indent="0">
              <a:buNone/>
            </a:pPr>
            <a:r>
              <a:rPr lang="en-US" dirty="0" smtClean="0"/>
              <a:t/>
            </a:r>
            <a:br>
              <a:rPr lang="en-US" dirty="0" smtClean="0"/>
            </a:br>
            <a:r>
              <a:rPr lang="en-US" dirty="0"/>
              <a:t>Humans have an almost 180-degree forward-facing horizontal field of view. The vertical range of the field of view in humans is typically around 135 degrees</a:t>
            </a:r>
          </a:p>
        </p:txBody>
      </p:sp>
      <p:pic>
        <p:nvPicPr>
          <p:cNvPr id="2050" name="Picture 2" descr="external image zh3JXeL.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526732" y="635690"/>
            <a:ext cx="4562475" cy="41529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38200" y="6176963"/>
            <a:ext cx="4376454" cy="369332"/>
          </a:xfrm>
          <a:prstGeom prst="rect">
            <a:avLst/>
          </a:prstGeom>
        </p:spPr>
        <p:txBody>
          <a:bodyPr wrap="none">
            <a:spAutoFit/>
          </a:bodyPr>
          <a:lstStyle/>
          <a:p>
            <a:r>
              <a:rPr lang="en-US" dirty="0" smtClean="0"/>
              <a:t>https://vrwiki.wikispaces.com/Field+of+view</a:t>
            </a:r>
            <a:endParaRPr lang="en-US" dirty="0"/>
          </a:p>
        </p:txBody>
      </p:sp>
      <p:sp>
        <p:nvSpPr>
          <p:cNvPr id="4" name="Rectangle 3"/>
          <p:cNvSpPr/>
          <p:nvPr/>
        </p:nvSpPr>
        <p:spPr>
          <a:xfrm>
            <a:off x="6096000" y="4514970"/>
            <a:ext cx="6096000" cy="2031325"/>
          </a:xfrm>
          <a:prstGeom prst="rect">
            <a:avLst/>
          </a:prstGeom>
        </p:spPr>
        <p:txBody>
          <a:bodyPr>
            <a:spAutoFit/>
          </a:bodyPr>
          <a:lstStyle/>
          <a:p>
            <a:r>
              <a:rPr lang="en-US" dirty="0"/>
              <a:t>Monocular FOV describes the field of view for one of our eyes. For a healthy eye, the horizontal monocular FOV is between 170°-175° and consists of the angle from the pupil towards the nose, the nasal FOV which is usually 60°-65° and is smaller for people with bigger noses, and the view from our pupil toward the side of our head, the temporal FOV, which is wider, usually 100°-110°.</a:t>
            </a:r>
          </a:p>
        </p:txBody>
      </p:sp>
    </p:spTree>
    <p:extLst>
      <p:ext uri="{BB962C8B-B14F-4D97-AF65-F5344CB8AC3E}">
        <p14:creationId xmlns:p14="http://schemas.microsoft.com/office/powerpoint/2010/main" val="41142407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7701"/>
            <a:ext cx="10515600" cy="1325563"/>
          </a:xfrm>
        </p:spPr>
        <p:txBody>
          <a:bodyPr/>
          <a:lstStyle/>
          <a:p>
            <a:r>
              <a:rPr lang="en-US" dirty="0" smtClean="0"/>
              <a:t>Human Field of View</a:t>
            </a:r>
            <a:endParaRPr lang="en-US" dirty="0"/>
          </a:p>
        </p:txBody>
      </p:sp>
      <p:pic>
        <p:nvPicPr>
          <p:cNvPr id="3074" name="Picture 2" descr="external image 640px-Champ_vision.svg.pn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348192" y="1513264"/>
            <a:ext cx="5671608" cy="425370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Field of View Virtual Reality Headset"/>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6632283" y="1648201"/>
            <a:ext cx="4261434" cy="435133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767543" y="5999539"/>
            <a:ext cx="5424457" cy="646331"/>
          </a:xfrm>
          <a:prstGeom prst="rect">
            <a:avLst/>
          </a:prstGeom>
        </p:spPr>
        <p:txBody>
          <a:bodyPr wrap="square">
            <a:spAutoFit/>
          </a:bodyPr>
          <a:lstStyle/>
          <a:p>
            <a:r>
              <a:rPr lang="en-US" dirty="0" smtClean="0"/>
              <a:t>https://vr-lens-lab.com/field-of-view-for-virtual-reality-headsets/</a:t>
            </a:r>
            <a:endParaRPr lang="en-US" dirty="0"/>
          </a:p>
        </p:txBody>
      </p:sp>
      <p:sp>
        <p:nvSpPr>
          <p:cNvPr id="8" name="Rectangle 7"/>
          <p:cNvSpPr/>
          <p:nvPr/>
        </p:nvSpPr>
        <p:spPr>
          <a:xfrm>
            <a:off x="838200" y="5999539"/>
            <a:ext cx="4376454" cy="369332"/>
          </a:xfrm>
          <a:prstGeom prst="rect">
            <a:avLst/>
          </a:prstGeom>
        </p:spPr>
        <p:txBody>
          <a:bodyPr wrap="none">
            <a:spAutoFit/>
          </a:bodyPr>
          <a:lstStyle/>
          <a:p>
            <a:r>
              <a:rPr lang="en-US" dirty="0" smtClean="0"/>
              <a:t>https://vrwiki.wikispaces.com/Field+of+view</a:t>
            </a:r>
            <a:endParaRPr lang="en-US" dirty="0"/>
          </a:p>
        </p:txBody>
      </p:sp>
    </p:spTree>
    <p:extLst>
      <p:ext uri="{BB962C8B-B14F-4D97-AF65-F5344CB8AC3E}">
        <p14:creationId xmlns:p14="http://schemas.microsoft.com/office/powerpoint/2010/main" val="30878387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8924"/>
            <a:ext cx="10515600" cy="1325563"/>
          </a:xfrm>
        </p:spPr>
        <p:txBody>
          <a:bodyPr/>
          <a:lstStyle/>
          <a:p>
            <a:r>
              <a:rPr lang="en-US" dirty="0" smtClean="0"/>
              <a:t>Visual Acuity (Human Eye Tests)</a:t>
            </a:r>
            <a:endParaRPr lang="en-US" dirty="0"/>
          </a:p>
        </p:txBody>
      </p:sp>
      <p:sp>
        <p:nvSpPr>
          <p:cNvPr id="4" name="Content Placeholder 3"/>
          <p:cNvSpPr>
            <a:spLocks noGrp="1"/>
          </p:cNvSpPr>
          <p:nvPr>
            <p:ph sz="half" idx="1"/>
          </p:nvPr>
        </p:nvSpPr>
        <p:spPr/>
        <p:txBody>
          <a:bodyPr/>
          <a:lstStyle/>
          <a:p>
            <a:endParaRPr lang="en-US"/>
          </a:p>
        </p:txBody>
      </p:sp>
      <p:sp>
        <p:nvSpPr>
          <p:cNvPr id="5" name="Content Placeholder 4"/>
          <p:cNvSpPr>
            <a:spLocks noGrp="1"/>
          </p:cNvSpPr>
          <p:nvPr>
            <p:ph sz="half" idx="2"/>
          </p:nvPr>
        </p:nvSpPr>
        <p:spPr>
          <a:xfrm>
            <a:off x="7443056" y="2091872"/>
            <a:ext cx="4151142" cy="2282141"/>
          </a:xfrm>
        </p:spPr>
        <p:txBody>
          <a:bodyPr/>
          <a:lstStyle/>
          <a:p>
            <a:r>
              <a:rPr lang="en-US" dirty="0" smtClean="0"/>
              <a:t>Field of View</a:t>
            </a:r>
          </a:p>
          <a:p>
            <a:r>
              <a:rPr lang="en-US" dirty="0" smtClean="0"/>
              <a:t>Astigmatism</a:t>
            </a:r>
          </a:p>
          <a:p>
            <a:r>
              <a:rPr lang="en-US" dirty="0" smtClean="0"/>
              <a:t>Distortion</a:t>
            </a:r>
          </a:p>
          <a:p>
            <a:r>
              <a:rPr lang="en-US" dirty="0" smtClean="0"/>
              <a:t>Contrast</a:t>
            </a:r>
            <a:endParaRPr lang="en-US" dirty="0"/>
          </a:p>
        </p:txBody>
      </p:sp>
      <p:pic>
        <p:nvPicPr>
          <p:cNvPr id="1026" name="Picture 2" descr="Image result for visual measurements t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525" y="1246672"/>
            <a:ext cx="6076950" cy="4562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46597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Contrast</a:t>
            </a:r>
            <a:endParaRPr lang="en-US" dirty="0"/>
          </a:p>
        </p:txBody>
      </p:sp>
      <p:sp>
        <p:nvSpPr>
          <p:cNvPr id="3" name="Content Placeholder 2"/>
          <p:cNvSpPr>
            <a:spLocks noGrp="1"/>
          </p:cNvSpPr>
          <p:nvPr>
            <p:ph sz="half" idx="1"/>
          </p:nvPr>
        </p:nvSpPr>
        <p:spPr/>
        <p:txBody>
          <a:bodyPr/>
          <a:lstStyle/>
          <a:p>
            <a:endParaRPr lang="en-US" dirty="0"/>
          </a:p>
        </p:txBody>
      </p:sp>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8607751" y="867769"/>
            <a:ext cx="3328407" cy="4351338"/>
          </a:xfrm>
        </p:spPr>
      </p:pic>
      <p:sp>
        <p:nvSpPr>
          <p:cNvPr id="8" name="Rectangle 7"/>
          <p:cNvSpPr/>
          <p:nvPr/>
        </p:nvSpPr>
        <p:spPr>
          <a:xfrm>
            <a:off x="8351910" y="5054784"/>
            <a:ext cx="3840090" cy="369332"/>
          </a:xfrm>
          <a:prstGeom prst="rect">
            <a:avLst/>
          </a:prstGeom>
        </p:spPr>
        <p:txBody>
          <a:bodyPr wrap="none">
            <a:spAutoFit/>
          </a:bodyPr>
          <a:lstStyle/>
          <a:p>
            <a:r>
              <a:rPr lang="en-US" b="1" i="0" dirty="0" err="1" smtClean="0">
                <a:solidFill>
                  <a:srgbClr val="000000"/>
                </a:solidFill>
                <a:effectLst/>
                <a:latin typeface="Calibri" panose="020F0502020204030204" pitchFamily="34" charset="0"/>
              </a:rPr>
              <a:t>Pelli</a:t>
            </a:r>
            <a:r>
              <a:rPr lang="en-US" b="1" i="0" dirty="0" smtClean="0">
                <a:solidFill>
                  <a:srgbClr val="000000"/>
                </a:solidFill>
                <a:effectLst/>
                <a:latin typeface="Calibri" panose="020F0502020204030204" pitchFamily="34" charset="0"/>
              </a:rPr>
              <a:t>-Robson Contrast Sensitivity Chart</a:t>
            </a:r>
            <a:endParaRPr lang="en-US" b="1" i="0" dirty="0">
              <a:solidFill>
                <a:srgbClr val="000000"/>
              </a:solidFill>
              <a:effectLst/>
              <a:latin typeface="Calibri" panose="020F0502020204030204" pitchFamily="34" charset="0"/>
            </a:endParaRPr>
          </a:p>
        </p:txBody>
      </p:sp>
      <p:pic>
        <p:nvPicPr>
          <p:cNvPr id="3074" name="Picture 2" descr="Eyechart Art Print Eye Chart Print Modern Art Black and White Decor Oculist Chart Wall Art Old Sign Poster Vintage Inspired Eye Doctor Ch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2194" y="-393145"/>
            <a:ext cx="5429250" cy="62007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30212" y="5034441"/>
            <a:ext cx="1180901" cy="369332"/>
          </a:xfrm>
          <a:prstGeom prst="rect">
            <a:avLst/>
          </a:prstGeom>
          <a:noFill/>
        </p:spPr>
        <p:txBody>
          <a:bodyPr wrap="none" rtlCol="0">
            <a:spAutoFit/>
          </a:bodyPr>
          <a:lstStyle/>
          <a:p>
            <a:r>
              <a:rPr lang="en-US" dirty="0" smtClean="0"/>
              <a:t>Resolution</a:t>
            </a:r>
            <a:endParaRPr lang="en-US" dirty="0"/>
          </a:p>
        </p:txBody>
      </p:sp>
      <p:pic>
        <p:nvPicPr>
          <p:cNvPr id="9" name="Picture 8"/>
          <p:cNvPicPr>
            <a:picLocks noChangeAspect="1"/>
          </p:cNvPicPr>
          <p:nvPr/>
        </p:nvPicPr>
        <p:blipFill rotWithShape="1">
          <a:blip r:embed="rId5"/>
          <a:srcRect l="12134" t="17265" r="14477" b="8555"/>
          <a:stretch/>
        </p:blipFill>
        <p:spPr>
          <a:xfrm>
            <a:off x="3725371" y="801041"/>
            <a:ext cx="4626539" cy="2629211"/>
          </a:xfrm>
          <a:prstGeom prst="rect">
            <a:avLst/>
          </a:prstGeom>
        </p:spPr>
      </p:pic>
      <p:sp>
        <p:nvSpPr>
          <p:cNvPr id="10" name="TextBox 9"/>
          <p:cNvSpPr txBox="1"/>
          <p:nvPr/>
        </p:nvSpPr>
        <p:spPr>
          <a:xfrm>
            <a:off x="5378397" y="3659637"/>
            <a:ext cx="1119217" cy="369332"/>
          </a:xfrm>
          <a:prstGeom prst="rect">
            <a:avLst/>
          </a:prstGeom>
          <a:noFill/>
        </p:spPr>
        <p:txBody>
          <a:bodyPr wrap="none" rtlCol="0">
            <a:spAutoFit/>
          </a:bodyPr>
          <a:lstStyle/>
          <a:p>
            <a:r>
              <a:rPr lang="en-US" dirty="0" smtClean="0"/>
              <a:t>Color Hue</a:t>
            </a:r>
            <a:endParaRPr lang="en-US" dirty="0"/>
          </a:p>
        </p:txBody>
      </p:sp>
    </p:spTree>
    <p:extLst>
      <p:ext uri="{BB962C8B-B14F-4D97-AF65-F5344CB8AC3E}">
        <p14:creationId xmlns:p14="http://schemas.microsoft.com/office/powerpoint/2010/main" val="12909187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5" name="Picture 4"/>
          <p:cNvPicPr>
            <a:picLocks noChangeAspect="1"/>
          </p:cNvPicPr>
          <p:nvPr/>
        </p:nvPicPr>
        <p:blipFill rotWithShape="1">
          <a:blip r:embed="rId3"/>
          <a:srcRect l="24232" t="30599" r="21376" b="6641"/>
          <a:stretch/>
        </p:blipFill>
        <p:spPr>
          <a:xfrm>
            <a:off x="2254458" y="716353"/>
            <a:ext cx="7077075" cy="4591050"/>
          </a:xfrm>
          <a:prstGeom prst="rect">
            <a:avLst/>
          </a:prstGeom>
        </p:spPr>
      </p:pic>
    </p:spTree>
    <p:extLst>
      <p:ext uri="{BB962C8B-B14F-4D97-AF65-F5344CB8AC3E}">
        <p14:creationId xmlns:p14="http://schemas.microsoft.com/office/powerpoint/2010/main" val="33778037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a:t>ANSI/OEOSC OP – Optics and Electro-Optical </a:t>
            </a:r>
            <a:r>
              <a:rPr lang="en-US" sz="4000" b="1" dirty="0" smtClean="0"/>
              <a:t>Instruments</a:t>
            </a:r>
            <a:r>
              <a:rPr lang="en-US" b="1" dirty="0" smtClean="0"/>
              <a:t/>
            </a:r>
            <a:br>
              <a:rPr lang="en-US" b="1" dirty="0" smtClean="0"/>
            </a:br>
            <a:r>
              <a:rPr lang="en-US" sz="2700" b="1" dirty="0"/>
              <a:t>Participants</a:t>
            </a:r>
            <a:r>
              <a:rPr lang="en-US" sz="2700" dirty="0"/>
              <a:t>: </a:t>
            </a:r>
            <a:r>
              <a:rPr lang="en-US" sz="2700" dirty="0" smtClean="0"/>
              <a:t>65      </a:t>
            </a:r>
            <a:r>
              <a:rPr lang="en-US" sz="2700" b="1" dirty="0" smtClean="0"/>
              <a:t>Voting </a:t>
            </a:r>
            <a:r>
              <a:rPr lang="en-US" sz="2700" b="1" dirty="0"/>
              <a:t>Members</a:t>
            </a:r>
            <a:r>
              <a:rPr lang="en-US" sz="2700" dirty="0"/>
              <a:t>: </a:t>
            </a:r>
            <a:r>
              <a:rPr lang="en-US" sz="2700" dirty="0" smtClean="0"/>
              <a:t>43    </a:t>
            </a:r>
            <a:r>
              <a:rPr lang="en-US" sz="2700" b="1" dirty="0" smtClean="0"/>
              <a:t>Observing </a:t>
            </a:r>
            <a:r>
              <a:rPr lang="en-US" sz="2700" b="1" dirty="0"/>
              <a:t>Members</a:t>
            </a:r>
            <a:r>
              <a:rPr lang="en-US" sz="2700" dirty="0"/>
              <a:t>: </a:t>
            </a:r>
            <a:r>
              <a:rPr lang="en-US" sz="2700" dirty="0" smtClean="0"/>
              <a:t>7    </a:t>
            </a:r>
            <a:r>
              <a:rPr lang="en-US" sz="2700" b="1" dirty="0" smtClean="0"/>
              <a:t>Alternates</a:t>
            </a:r>
            <a:r>
              <a:rPr lang="en-US" sz="2700" dirty="0"/>
              <a:t>: 15</a:t>
            </a:r>
            <a:r>
              <a:rPr lang="en-US" sz="3100" dirty="0"/>
              <a:t/>
            </a:r>
            <a:br>
              <a:rPr lang="en-US" sz="3100" dirty="0"/>
            </a:br>
            <a:endParaRPr lang="en-US" dirty="0"/>
          </a:p>
        </p:txBody>
      </p:sp>
      <p:sp>
        <p:nvSpPr>
          <p:cNvPr id="3" name="Content Placeholder 2"/>
          <p:cNvSpPr>
            <a:spLocks noGrp="1"/>
          </p:cNvSpPr>
          <p:nvPr>
            <p:ph sz="half" idx="1"/>
          </p:nvPr>
        </p:nvSpPr>
        <p:spPr/>
        <p:txBody>
          <a:bodyPr>
            <a:normAutofit fontScale="92500"/>
          </a:bodyPr>
          <a:lstStyle/>
          <a:p>
            <a:r>
              <a:rPr lang="en-US" b="1" dirty="0" smtClean="0"/>
              <a:t>Scope </a:t>
            </a:r>
            <a:r>
              <a:rPr lang="en-US" dirty="0" smtClean="0"/>
              <a:t>Standardization </a:t>
            </a:r>
            <a:r>
              <a:rPr lang="en-US" dirty="0"/>
              <a:t>of terminology, requirements, interfaces and test methods in the field of optics. This includes complete systems, devices, instruments, optical components, auxiliary devices and accessories, as well as materials.</a:t>
            </a:r>
          </a:p>
          <a:p>
            <a:pPr marL="0" indent="0">
              <a:buNone/>
            </a:pPr>
            <a:endParaRPr lang="en-US" dirty="0"/>
          </a:p>
        </p:txBody>
      </p:sp>
      <p:sp>
        <p:nvSpPr>
          <p:cNvPr id="4" name="Content Placeholder 3"/>
          <p:cNvSpPr>
            <a:spLocks noGrp="1"/>
          </p:cNvSpPr>
          <p:nvPr>
            <p:ph sz="half" idx="2"/>
          </p:nvPr>
        </p:nvSpPr>
        <p:spPr/>
        <p:txBody>
          <a:bodyPr>
            <a:normAutofit fontScale="92500"/>
          </a:bodyPr>
          <a:lstStyle/>
          <a:p>
            <a:r>
              <a:rPr lang="en-US" dirty="0"/>
              <a:t>Excluded: Standardization for specific items in the field of cinematography (SMPTE), photographic apparatus (ANSI/NAPM IT3), ophthalmic lenses (ANSI/Z80), eye protectors (ASTM), micrographics (ANSI/AIIM C23), fiber optics for telecommunication (ANSI/EIA/TIA FO-6.3) and electrical safety of optical elements.</a:t>
            </a:r>
          </a:p>
          <a:p>
            <a:endParaRPr lang="en-US" dirty="0"/>
          </a:p>
        </p:txBody>
      </p:sp>
    </p:spTree>
    <p:extLst>
      <p:ext uri="{BB962C8B-B14F-4D97-AF65-F5344CB8AC3E}">
        <p14:creationId xmlns:p14="http://schemas.microsoft.com/office/powerpoint/2010/main" val="219180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 from this room.</a:t>
            </a:r>
            <a:endParaRPr lang="en-US" dirty="0"/>
          </a:p>
        </p:txBody>
      </p:sp>
      <p:sp>
        <p:nvSpPr>
          <p:cNvPr id="3" name="Content Placeholder 2"/>
          <p:cNvSpPr>
            <a:spLocks noGrp="1"/>
          </p:cNvSpPr>
          <p:nvPr>
            <p:ph sz="half" idx="1"/>
          </p:nvPr>
        </p:nvSpPr>
        <p:spPr/>
        <p:txBody>
          <a:bodyPr>
            <a:normAutofit/>
          </a:bodyPr>
          <a:lstStyle/>
          <a:p>
            <a:r>
              <a:rPr lang="en-US" b="1" dirty="0">
                <a:solidFill>
                  <a:schemeClr val="bg2">
                    <a:lumMod val="75000"/>
                  </a:schemeClr>
                </a:solidFill>
              </a:rPr>
              <a:t>Intro Meeting </a:t>
            </a:r>
          </a:p>
          <a:p>
            <a:r>
              <a:rPr lang="en-US" b="1" dirty="0"/>
              <a:t>Identify Initial scope</a:t>
            </a:r>
          </a:p>
          <a:p>
            <a:pPr lvl="1"/>
            <a:r>
              <a:rPr lang="en-US" dirty="0" smtClean="0"/>
              <a:t>AR and VR? One or More committees?</a:t>
            </a:r>
            <a:endParaRPr lang="en-US" dirty="0"/>
          </a:p>
          <a:p>
            <a:pPr lvl="1"/>
            <a:r>
              <a:rPr lang="en-US" dirty="0" smtClean="0"/>
              <a:t>What part of the architecture?</a:t>
            </a:r>
            <a:endParaRPr lang="en-US" dirty="0"/>
          </a:p>
          <a:p>
            <a:r>
              <a:rPr lang="en-US" b="1" dirty="0" smtClean="0"/>
              <a:t>Standards </a:t>
            </a:r>
            <a:r>
              <a:rPr lang="en-US" b="1" dirty="0"/>
              <a:t>Home(s</a:t>
            </a:r>
            <a:r>
              <a:rPr lang="en-US" b="1" dirty="0" smtClean="0"/>
              <a:t>) </a:t>
            </a:r>
            <a:endParaRPr lang="en-US" dirty="0"/>
          </a:p>
          <a:p>
            <a:r>
              <a:rPr lang="en-US" b="1" dirty="0"/>
              <a:t>Industry Participants</a:t>
            </a:r>
          </a:p>
          <a:p>
            <a:pPr lvl="1"/>
            <a:r>
              <a:rPr lang="en-US" dirty="0" smtClean="0"/>
              <a:t>Recruiting/Informing </a:t>
            </a:r>
          </a:p>
          <a:p>
            <a:pPr lvl="1"/>
            <a:r>
              <a:rPr lang="en-US" dirty="0" smtClean="0"/>
              <a:t>ID Individuals for the </a:t>
            </a:r>
            <a:r>
              <a:rPr lang="en-US" dirty="0"/>
              <a:t>Working </a:t>
            </a:r>
            <a:r>
              <a:rPr lang="en-US" dirty="0" smtClean="0"/>
              <a:t>Group (Qualifications?)</a:t>
            </a:r>
            <a:endParaRPr lang="en-US" dirty="0"/>
          </a:p>
          <a:p>
            <a:endParaRPr lang="en-US" dirty="0"/>
          </a:p>
          <a:p>
            <a:endParaRPr lang="en-US" dirty="0"/>
          </a:p>
        </p:txBody>
      </p:sp>
      <p:sp>
        <p:nvSpPr>
          <p:cNvPr id="4" name="Content Placeholder 3"/>
          <p:cNvSpPr>
            <a:spLocks noGrp="1"/>
          </p:cNvSpPr>
          <p:nvPr>
            <p:ph sz="half" idx="2"/>
          </p:nvPr>
        </p:nvSpPr>
        <p:spPr/>
        <p:txBody>
          <a:bodyPr>
            <a:normAutofit/>
          </a:bodyPr>
          <a:lstStyle/>
          <a:p>
            <a:endParaRPr lang="en-US"/>
          </a:p>
        </p:txBody>
      </p:sp>
    </p:spTree>
    <p:extLst>
      <p:ext uri="{BB962C8B-B14F-4D97-AF65-F5344CB8AC3E}">
        <p14:creationId xmlns:p14="http://schemas.microsoft.com/office/powerpoint/2010/main" val="214920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365125"/>
            <a:ext cx="9546771" cy="1325563"/>
          </a:xfrm>
        </p:spPr>
        <p:txBody>
          <a:bodyPr>
            <a:normAutofit/>
          </a:bodyPr>
          <a:lstStyle/>
          <a:p>
            <a:r>
              <a:rPr lang="en-US" dirty="0" smtClean="0"/>
              <a:t>Standards Committee </a:t>
            </a:r>
            <a:br>
              <a:rPr lang="en-US" dirty="0" smtClean="0"/>
            </a:br>
            <a:r>
              <a:rPr lang="en-US" sz="2200" dirty="0" smtClean="0"/>
              <a:t/>
            </a:r>
            <a:br>
              <a:rPr lang="en-US" sz="2200" dirty="0" smtClean="0"/>
            </a:br>
            <a:endParaRPr lang="en-US" sz="2200" dirty="0"/>
          </a:p>
        </p:txBody>
      </p:sp>
      <p:sp>
        <p:nvSpPr>
          <p:cNvPr id="8" name="Content Placeholder 7"/>
          <p:cNvSpPr>
            <a:spLocks noGrp="1"/>
          </p:cNvSpPr>
          <p:nvPr>
            <p:ph idx="1"/>
          </p:nvPr>
        </p:nvSpPr>
        <p:spPr>
          <a:xfrm>
            <a:off x="838200" y="1690688"/>
            <a:ext cx="10515600" cy="4351338"/>
          </a:xfrm>
        </p:spPr>
        <p:txBody>
          <a:bodyPr>
            <a:normAutofit fontScale="92500" lnSpcReduction="20000"/>
          </a:bodyPr>
          <a:lstStyle/>
          <a:p>
            <a:pPr marL="0" indent="0">
              <a:buNone/>
            </a:pPr>
            <a:r>
              <a:rPr lang="en-US" dirty="0"/>
              <a:t>Standards help to remove technical barriers to trade, leading to new markets and economic growth for the </a:t>
            </a:r>
            <a:r>
              <a:rPr lang="en-US" dirty="0" smtClean="0"/>
              <a:t>industry</a:t>
            </a:r>
          </a:p>
          <a:p>
            <a:r>
              <a:rPr lang="en-US" dirty="0" smtClean="0"/>
              <a:t>Technology Development, Design</a:t>
            </a:r>
          </a:p>
          <a:p>
            <a:r>
              <a:rPr lang="en-US" dirty="0" smtClean="0"/>
              <a:t>Supply Chain</a:t>
            </a:r>
          </a:p>
          <a:p>
            <a:r>
              <a:rPr lang="en-US" dirty="0" smtClean="0"/>
              <a:t>Product (Consumer adoption)</a:t>
            </a:r>
          </a:p>
          <a:p>
            <a:endParaRPr lang="en-US" sz="2400" i="1" dirty="0"/>
          </a:p>
          <a:p>
            <a:pPr marL="0" indent="0">
              <a:buNone/>
            </a:pPr>
            <a:r>
              <a:rPr lang="en-US" sz="2400" i="1" dirty="0" smtClean="0"/>
              <a:t>"</a:t>
            </a:r>
            <a:r>
              <a:rPr lang="en-US" sz="2400" i="1" dirty="0"/>
              <a:t>When you have common interfaces and common protocols, everyone can innovate and interoperate. Companies can build their businesses, consumers can expand their choices, technology moves forward faster, and users get more benefit</a:t>
            </a:r>
            <a:r>
              <a:rPr lang="en-US" sz="2400" i="1" dirty="0" smtClean="0"/>
              <a:t>...“    </a:t>
            </a:r>
          </a:p>
          <a:p>
            <a:pPr marL="0" indent="0">
              <a:buNone/>
            </a:pPr>
            <a:r>
              <a:rPr lang="en-US" sz="2400" i="1" dirty="0"/>
              <a:t>“People often take the view that standardization is the enemy of creativity. But I think that standards help make creativity possible—by allowing for the establishment of an infrastructure, which then leads to enormous entrepreneurialism, creativity, and competitiveness.” </a:t>
            </a:r>
            <a:r>
              <a:rPr lang="en-US" sz="2400" i="1" dirty="0" err="1"/>
              <a:t>Vint</a:t>
            </a:r>
            <a:r>
              <a:rPr lang="en-US" sz="2400" i="1" dirty="0"/>
              <a:t> Cerf, TCP/IP co-developer </a:t>
            </a:r>
          </a:p>
        </p:txBody>
      </p:sp>
    </p:spTree>
    <p:extLst>
      <p:ext uri="{BB962C8B-B14F-4D97-AF65-F5344CB8AC3E}">
        <p14:creationId xmlns:p14="http://schemas.microsoft.com/office/powerpoint/2010/main" val="40763799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56" y="161365"/>
            <a:ext cx="11197431" cy="6594378"/>
          </a:xfrm>
          <a:prstGeom prst="rect">
            <a:avLst/>
          </a:prstGeom>
        </p:spPr>
      </p:pic>
    </p:spTree>
    <p:extLst>
      <p:ext uri="{BB962C8B-B14F-4D97-AF65-F5344CB8AC3E}">
        <p14:creationId xmlns:p14="http://schemas.microsoft.com/office/powerpoint/2010/main" val="15308359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0655"/>
            <a:ext cx="10515600" cy="1325563"/>
          </a:xfrm>
        </p:spPr>
        <p:txBody>
          <a:bodyPr/>
          <a:lstStyle/>
          <a:p>
            <a:r>
              <a:rPr lang="en-US" dirty="0" smtClean="0"/>
              <a:t>Lux research ranking table</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543" y="1187523"/>
            <a:ext cx="11277600" cy="5365677"/>
          </a:xfrm>
          <a:prstGeom prst="rect">
            <a:avLst/>
          </a:prstGeom>
        </p:spPr>
      </p:pic>
    </p:spTree>
    <p:extLst>
      <p:ext uri="{BB962C8B-B14F-4D97-AF65-F5344CB8AC3E}">
        <p14:creationId xmlns:p14="http://schemas.microsoft.com/office/powerpoint/2010/main" val="27201624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493" y="0"/>
            <a:ext cx="11478690" cy="6792952"/>
          </a:xfrm>
          <a:prstGeom prst="rect">
            <a:avLst/>
          </a:prstGeom>
        </p:spPr>
      </p:pic>
    </p:spTree>
    <p:extLst>
      <p:ext uri="{BB962C8B-B14F-4D97-AF65-F5344CB8AC3E}">
        <p14:creationId xmlns:p14="http://schemas.microsoft.com/office/powerpoint/2010/main" val="26419578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51639798"/>
              </p:ext>
            </p:extLst>
          </p:nvPr>
        </p:nvGraphicFramePr>
        <p:xfrm>
          <a:off x="135464" y="0"/>
          <a:ext cx="11747859" cy="6713664"/>
        </p:xfrm>
        <a:graphic>
          <a:graphicData uri="http://schemas.openxmlformats.org/drawingml/2006/table">
            <a:tbl>
              <a:tblPr/>
              <a:tblGrid>
                <a:gridCol w="668989"/>
                <a:gridCol w="1038401"/>
                <a:gridCol w="1496572"/>
                <a:gridCol w="1255808"/>
                <a:gridCol w="880167"/>
                <a:gridCol w="1067987"/>
                <a:gridCol w="1067987"/>
                <a:gridCol w="1067987"/>
                <a:gridCol w="1067987"/>
                <a:gridCol w="1067987"/>
                <a:gridCol w="1067987"/>
              </a:tblGrid>
              <a:tr h="200055">
                <a:tc>
                  <a:txBody>
                    <a:bodyPr/>
                    <a:lstStyle/>
                    <a:p>
                      <a:pPr algn="ctr"/>
                      <a:r>
                        <a:rPr lang="en-US" sz="1100" dirty="0">
                          <a:effectLst/>
                        </a:rPr>
                        <a:t>Devices</a:t>
                      </a: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ctr"/>
                      <a:r>
                        <a:rPr lang="en-US" sz="1100">
                          <a:effectLst/>
                        </a:rPr>
                        <a:t>Requires</a:t>
                      </a: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ctr"/>
                      <a:r>
                        <a:rPr lang="en-US" sz="1100">
                          <a:effectLst/>
                        </a:rPr>
                        <a:t>Display</a:t>
                      </a: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ctr"/>
                      <a:r>
                        <a:rPr lang="en-US" sz="1100">
                          <a:effectLst/>
                        </a:rPr>
                        <a:t>Resolution</a:t>
                      </a: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ctr"/>
                      <a:r>
                        <a:rPr lang="en-US" sz="1100">
                          <a:effectLst/>
                        </a:rPr>
                        <a:t>Refresh Rate</a:t>
                      </a: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ctr"/>
                      <a:r>
                        <a:rPr lang="en-US" sz="1100">
                          <a:effectLst/>
                        </a:rPr>
                        <a:t>Field of View</a:t>
                      </a: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ctr"/>
                      <a:r>
                        <a:rPr lang="en-US" sz="1100">
                          <a:effectLst/>
                        </a:rPr>
                        <a:t>Tracking</a:t>
                      </a: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ctr"/>
                      <a:r>
                        <a:rPr lang="en-US" sz="1100">
                          <a:effectLst/>
                        </a:rPr>
                        <a:t>Rotational Tracking</a:t>
                      </a: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ctr"/>
                      <a:r>
                        <a:rPr lang="en-US" sz="1100">
                          <a:effectLst/>
                        </a:rPr>
                        <a:t>Positional Tracking</a:t>
                      </a: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ctr"/>
                      <a:r>
                        <a:rPr lang="en-US" sz="1100">
                          <a:effectLst/>
                        </a:rPr>
                        <a:t>Update Rate</a:t>
                      </a: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ctr"/>
                      <a:r>
                        <a:rPr lang="en-US" sz="1100">
                          <a:effectLst/>
                        </a:rPr>
                        <a:t>Latency</a:t>
                      </a: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r>
              <a:tr h="594215">
                <a:tc>
                  <a:txBody>
                    <a:bodyPr/>
                    <a:lstStyle/>
                    <a:p>
                      <a:r>
                        <a:rPr lang="en-US" sz="1100" u="none" strike="noStrike">
                          <a:solidFill>
                            <a:srgbClr val="0B0080"/>
                          </a:solidFill>
                          <a:effectLst/>
                          <a:hlinkClick r:id="rId3" tooltip="ANTVR"/>
                        </a:rPr>
                        <a:t>ANTVR</a:t>
                      </a:r>
                      <a:endParaRPr lang="en-US" sz="1100">
                        <a:effectLst/>
                      </a:endParaRP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100">
                          <a:effectLst/>
                        </a:rPr>
                        <a:t>PC</a:t>
                      </a:r>
                      <a:br>
                        <a:rPr lang="en-US" sz="1100">
                          <a:effectLst/>
                        </a:rPr>
                      </a:br>
                      <a:r>
                        <a:rPr lang="en-US" sz="1100">
                          <a:effectLst/>
                        </a:rPr>
                        <a:t>Xbox One</a:t>
                      </a:r>
                      <a:br>
                        <a:rPr lang="en-US" sz="1100">
                          <a:effectLst/>
                        </a:rPr>
                      </a:br>
                      <a:r>
                        <a:rPr lang="en-US" sz="1100">
                          <a:effectLst/>
                        </a:rPr>
                        <a:t>PlayStation 4</a:t>
                      </a:r>
                      <a:br>
                        <a:rPr lang="en-US" sz="1100">
                          <a:effectLst/>
                        </a:rPr>
                      </a:br>
                      <a:r>
                        <a:rPr lang="en-US" sz="1100">
                          <a:effectLst/>
                        </a:rPr>
                        <a:t>Smartphone</a:t>
                      </a: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100">
                          <a:effectLst/>
                        </a:rPr>
                        <a:t>Aspherical lens</a:t>
                      </a: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100">
                          <a:effectLst/>
                        </a:rPr>
                        <a:t>1920 x 1080</a:t>
                      </a: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endParaRPr lang="en-US" sz="1100">
                        <a:effectLst/>
                      </a:endParaRP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100">
                          <a:effectLst/>
                        </a:rPr>
                        <a:t>100° diagonal</a:t>
                      </a: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100">
                          <a:effectLst/>
                        </a:rPr>
                        <a:t>3DOF</a:t>
                      </a: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100">
                          <a:effectLst/>
                        </a:rPr>
                        <a:t>Gyroscope</a:t>
                      </a:r>
                      <a:br>
                        <a:rPr lang="en-US" sz="1100">
                          <a:effectLst/>
                        </a:rPr>
                      </a:br>
                      <a:r>
                        <a:rPr lang="en-US" sz="1100">
                          <a:effectLst/>
                        </a:rPr>
                        <a:t>Magnetometer</a:t>
                      </a:r>
                      <a:br>
                        <a:rPr lang="en-US" sz="1100">
                          <a:effectLst/>
                        </a:rPr>
                      </a:br>
                      <a:r>
                        <a:rPr lang="en-US" sz="1100">
                          <a:effectLst/>
                        </a:rPr>
                        <a:t>Accelerometer</a:t>
                      </a: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endParaRPr lang="en-US" sz="1100">
                        <a:effectLst/>
                      </a:endParaRP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endParaRPr lang="en-US" sz="1100">
                        <a:effectLst/>
                      </a:endParaRP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endParaRPr lang="en-US" sz="1100">
                        <a:effectLst/>
                      </a:endParaRP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495675">
                <a:tc>
                  <a:txBody>
                    <a:bodyPr/>
                    <a:lstStyle/>
                    <a:p>
                      <a:r>
                        <a:rPr lang="en-US" sz="1100" u="none" strike="noStrike">
                          <a:solidFill>
                            <a:srgbClr val="0B0080"/>
                          </a:solidFill>
                          <a:effectLst/>
                          <a:hlinkClick r:id="rId4" tooltip="Daydream View"/>
                        </a:rPr>
                        <a:t>Daydream View</a:t>
                      </a:r>
                      <a:endParaRPr lang="en-US" sz="1100">
                        <a:effectLst/>
                      </a:endParaRP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100">
                          <a:effectLst/>
                        </a:rPr>
                        <a:t>Daydream Ready Phones</a:t>
                      </a: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de-DE" sz="1100">
                          <a:effectLst/>
                        </a:rPr>
                        <a:t>5 / 5.5 inch AMOLED (Pixel / Pixel XL)</a:t>
                      </a: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de-DE" sz="1100">
                          <a:effectLst/>
                        </a:rPr>
                        <a:t>1920 x 1080 / 2560 x 1440 (Pixel / Pixel XL)</a:t>
                      </a: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100">
                          <a:effectLst/>
                        </a:rPr>
                        <a:t>60 Hz Low-persistence</a:t>
                      </a: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100">
                          <a:effectLst/>
                        </a:rPr>
                        <a:t>90° (nominal)</a:t>
                      </a: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100">
                          <a:effectLst/>
                        </a:rPr>
                        <a:t>3DOF</a:t>
                      </a: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100">
                          <a:effectLst/>
                        </a:rPr>
                        <a:t>Accelerator</a:t>
                      </a:r>
                      <a:br>
                        <a:rPr lang="en-US" sz="1100">
                          <a:effectLst/>
                        </a:rPr>
                      </a:br>
                      <a:r>
                        <a:rPr lang="en-US" sz="1100">
                          <a:effectLst/>
                        </a:rPr>
                        <a:t>Gyrometer</a:t>
                      </a:r>
                      <a:br>
                        <a:rPr lang="en-US" sz="1100">
                          <a:effectLst/>
                        </a:rPr>
                      </a:br>
                      <a:r>
                        <a:rPr lang="en-US" sz="1100">
                          <a:effectLst/>
                        </a:rPr>
                        <a:t>Proximity</a:t>
                      </a: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100">
                          <a:effectLst/>
                        </a:rPr>
                        <a:t>None</a:t>
                      </a: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100">
                          <a:effectLst/>
                        </a:rPr>
                        <a:t>Rotational: 1000 Hz</a:t>
                      </a:r>
                      <a:br>
                        <a:rPr lang="en-US" sz="1100">
                          <a:effectLst/>
                        </a:rPr>
                      </a:br>
                      <a:r>
                        <a:rPr lang="en-US" sz="1100">
                          <a:effectLst/>
                        </a:rPr>
                        <a:t>High accuracy</a:t>
                      </a: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100">
                          <a:effectLst/>
                        </a:rPr>
                        <a:t>Motion to Photon: Less than 20 ms</a:t>
                      </a: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397135">
                <a:tc>
                  <a:txBody>
                    <a:bodyPr/>
                    <a:lstStyle/>
                    <a:p>
                      <a:r>
                        <a:rPr lang="en-US" sz="1100" u="none" strike="noStrike">
                          <a:solidFill>
                            <a:srgbClr val="0B0080"/>
                          </a:solidFill>
                          <a:effectLst/>
                          <a:hlinkClick r:id="rId5" tooltip="FOVE"/>
                        </a:rPr>
                        <a:t>FOVE</a:t>
                      </a:r>
                      <a:endParaRPr lang="en-US" sz="1100">
                        <a:effectLst/>
                      </a:endParaRP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100">
                          <a:effectLst/>
                        </a:rPr>
                        <a:t>PC</a:t>
                      </a: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100">
                          <a:effectLst/>
                        </a:rPr>
                        <a:t>5.8 inch low persistence OLED</a:t>
                      </a: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100">
                          <a:effectLst/>
                        </a:rPr>
                        <a:t>2560 x 1440</a:t>
                      </a: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100">
                          <a:effectLst/>
                        </a:rPr>
                        <a:t>60 - 90 Hz</a:t>
                      </a: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100">
                          <a:effectLst/>
                        </a:rPr>
                        <a:t>100°</a:t>
                      </a: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100">
                          <a:effectLst/>
                        </a:rPr>
                        <a:t>Eye Tracking</a:t>
                      </a: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100">
                          <a:effectLst/>
                        </a:rPr>
                        <a:t>IMU</a:t>
                      </a: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100">
                          <a:effectLst/>
                        </a:rPr>
                        <a:t>Their own system</a:t>
                      </a: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100">
                          <a:effectLst/>
                        </a:rPr>
                        <a:t>Eye Tracking: 120 FPS</a:t>
                      </a: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endParaRPr lang="en-US" sz="1100">
                        <a:effectLst/>
                      </a:endParaRP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397135">
                <a:tc>
                  <a:txBody>
                    <a:bodyPr/>
                    <a:lstStyle/>
                    <a:p>
                      <a:r>
                        <a:rPr lang="en-US" sz="1100" u="none" strike="noStrike" dirty="0">
                          <a:solidFill>
                            <a:srgbClr val="0B0080"/>
                          </a:solidFill>
                          <a:effectLst/>
                          <a:hlinkClick r:id="rId6" tooltip="Google Cardboard"/>
                        </a:rPr>
                        <a:t>Google Cardboard</a:t>
                      </a:r>
                      <a:endParaRPr lang="en-US" sz="1100" dirty="0">
                        <a:effectLst/>
                      </a:endParaRP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100">
                          <a:effectLst/>
                        </a:rPr>
                        <a:t>Smartphone</a:t>
                      </a: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100">
                          <a:effectLst/>
                        </a:rPr>
                        <a:t>Depends on the smartphone</a:t>
                      </a: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100">
                          <a:effectLst/>
                        </a:rPr>
                        <a:t>Depends on the smartphone</a:t>
                      </a: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endParaRPr lang="en-US" sz="1100">
                        <a:effectLst/>
                      </a:endParaRP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endParaRPr lang="en-US" sz="1100">
                        <a:effectLst/>
                      </a:endParaRP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100">
                          <a:effectLst/>
                        </a:rPr>
                        <a:t>3DOF</a:t>
                      </a: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100">
                          <a:effectLst/>
                        </a:rPr>
                        <a:t>IMUs in Smartphone</a:t>
                      </a: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100">
                          <a:effectLst/>
                        </a:rPr>
                        <a:t>None</a:t>
                      </a: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endParaRPr lang="en-US" sz="1100">
                        <a:effectLst/>
                      </a:endParaRP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endParaRPr lang="en-US" sz="1100">
                        <a:effectLst/>
                      </a:endParaRP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333417">
                <a:tc>
                  <a:txBody>
                    <a:bodyPr/>
                    <a:lstStyle/>
                    <a:p>
                      <a:r>
                        <a:rPr lang="en-US" sz="1100" u="none" strike="noStrike">
                          <a:solidFill>
                            <a:srgbClr val="0B0080"/>
                          </a:solidFill>
                          <a:effectLst/>
                          <a:hlinkClick r:id="rId7" tooltip="HTC Vive"/>
                        </a:rPr>
                        <a:t>HTC Vive</a:t>
                      </a:r>
                      <a:endParaRPr lang="en-US" sz="1100">
                        <a:effectLst/>
                      </a:endParaRP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100">
                          <a:effectLst/>
                        </a:rPr>
                        <a:t>PC</a:t>
                      </a: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100">
                          <a:effectLst/>
                        </a:rPr>
                        <a:t>Dual Panel</a:t>
                      </a: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it-IT" sz="1100">
                          <a:effectLst/>
                        </a:rPr>
                        <a:t>2160 x 1200 (1080 x 1200 per eye)</a:t>
                      </a: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100">
                          <a:effectLst/>
                        </a:rPr>
                        <a:t>90 Hz</a:t>
                      </a: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100">
                          <a:effectLst/>
                        </a:rPr>
                        <a:t>110° (diagonal)</a:t>
                      </a: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100">
                          <a:effectLst/>
                        </a:rPr>
                        <a:t>6DOF</a:t>
                      </a: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it-IT" sz="1100">
                          <a:effectLst/>
                        </a:rPr>
                        <a:t>Gyroscope</a:t>
                      </a:r>
                      <a:br>
                        <a:rPr lang="it-IT" sz="1100">
                          <a:effectLst/>
                        </a:rPr>
                      </a:br>
                      <a:r>
                        <a:rPr lang="it-IT" sz="1100">
                          <a:effectLst/>
                        </a:rPr>
                        <a:t>Accelerometer</a:t>
                      </a:r>
                      <a:br>
                        <a:rPr lang="it-IT" sz="1100">
                          <a:effectLst/>
                        </a:rPr>
                      </a:br>
                      <a:r>
                        <a:rPr lang="it-IT" sz="1100">
                          <a:effectLst/>
                        </a:rPr>
                        <a:t>Laser Position Sensor</a:t>
                      </a: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100">
                          <a:effectLst/>
                        </a:rPr>
                        <a:t>Base Stations</a:t>
                      </a: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100">
                          <a:effectLst/>
                        </a:rPr>
                        <a:t>Rotational: 1000Hz</a:t>
                      </a:r>
                      <a:br>
                        <a:rPr lang="en-US" sz="1100">
                          <a:effectLst/>
                        </a:rPr>
                      </a:br>
                      <a:r>
                        <a:rPr lang="en-US" sz="1100">
                          <a:effectLst/>
                        </a:rPr>
                        <a:t>Positional: 60Hz</a:t>
                      </a: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100">
                          <a:effectLst/>
                        </a:rPr>
                        <a:t>??</a:t>
                      </a: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0">
                <a:tc>
                  <a:txBody>
                    <a:bodyPr/>
                    <a:lstStyle/>
                    <a:p>
                      <a:r>
                        <a:rPr lang="en-US" sz="1100" u="none" strike="noStrike" dirty="0">
                          <a:solidFill>
                            <a:srgbClr val="0B0080"/>
                          </a:solidFill>
                          <a:effectLst/>
                          <a:hlinkClick r:id="rId8" tooltip="Impression Pi"/>
                        </a:rPr>
                        <a:t>Impression Pi</a:t>
                      </a:r>
                      <a:endParaRPr lang="en-US" sz="1100" dirty="0">
                        <a:effectLst/>
                      </a:endParaRP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100">
                          <a:effectLst/>
                        </a:rPr>
                        <a:t>Smartphone</a:t>
                      </a: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100">
                          <a:effectLst/>
                        </a:rPr>
                        <a:t>Depends on smartphone</a:t>
                      </a: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100">
                          <a:effectLst/>
                        </a:rPr>
                        <a:t>Depends on the smartphone</a:t>
                      </a: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endParaRPr lang="en-US" sz="1100">
                        <a:effectLst/>
                      </a:endParaRP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endParaRPr lang="en-US" sz="1100">
                        <a:effectLst/>
                      </a:endParaRP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100">
                          <a:effectLst/>
                        </a:rPr>
                        <a:t>6 DOF</a:t>
                      </a: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100">
                          <a:effectLst/>
                        </a:rPr>
                        <a:t>IMU Board</a:t>
                      </a: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100">
                          <a:effectLst/>
                        </a:rPr>
                        <a:t>IMU Board</a:t>
                      </a:r>
                      <a:br>
                        <a:rPr lang="en-US" sz="1100">
                          <a:effectLst/>
                        </a:rPr>
                      </a:br>
                      <a:r>
                        <a:rPr lang="en-US" sz="1100">
                          <a:effectLst/>
                        </a:rPr>
                        <a:t>Infared Cameras?</a:t>
                      </a:r>
                      <a:br>
                        <a:rPr lang="en-US" sz="1100">
                          <a:effectLst/>
                        </a:rPr>
                      </a:br>
                      <a:r>
                        <a:rPr lang="en-US" sz="1100">
                          <a:effectLst/>
                        </a:rPr>
                        <a:t>IR Projector?</a:t>
                      </a: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endParaRPr lang="en-US" sz="1100">
                        <a:effectLst/>
                      </a:endParaRP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endParaRPr lang="en-US" sz="1100">
                        <a:effectLst/>
                      </a:endParaRP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0">
                <a:tc>
                  <a:txBody>
                    <a:bodyPr/>
                    <a:lstStyle/>
                    <a:p>
                      <a:r>
                        <a:rPr lang="en-US" sz="1100" u="none" strike="noStrike">
                          <a:solidFill>
                            <a:srgbClr val="0B0080"/>
                          </a:solidFill>
                          <a:effectLst/>
                          <a:hlinkClick r:id="rId9" tooltip="LG 360 VR"/>
                        </a:rPr>
                        <a:t>LG 360 VR</a:t>
                      </a:r>
                      <a:endParaRPr lang="en-US" sz="1100">
                        <a:effectLst/>
                      </a:endParaRP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100">
                          <a:effectLst/>
                        </a:rPr>
                        <a:t>LG G5</a:t>
                      </a: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100">
                          <a:effectLst/>
                        </a:rPr>
                        <a:t>1.88" IPS LCD x 2 EA</a:t>
                      </a:r>
                      <a:br>
                        <a:rPr lang="en-US" sz="1100">
                          <a:effectLst/>
                        </a:rPr>
                      </a:br>
                      <a:r>
                        <a:rPr lang="en-US" sz="1100">
                          <a:effectLst/>
                        </a:rPr>
                        <a:t>920 x 720 per Eye</a:t>
                      </a:r>
                      <a:br>
                        <a:rPr lang="en-US" sz="1100">
                          <a:effectLst/>
                        </a:rPr>
                      </a:br>
                      <a:r>
                        <a:rPr lang="en-US" sz="1100">
                          <a:effectLst/>
                        </a:rPr>
                        <a:t>639 ppi Real RGB</a:t>
                      </a: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100">
                          <a:effectLst/>
                        </a:rPr>
                        <a:t>960x720 pixels at 693ppi (per eye)</a:t>
                      </a: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endParaRPr lang="en-US" sz="1100">
                        <a:effectLst/>
                      </a:endParaRP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endParaRPr lang="en-US" sz="1100">
                        <a:effectLst/>
                      </a:endParaRP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endParaRPr lang="en-US" sz="1100">
                        <a:effectLst/>
                      </a:endParaRP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endParaRPr lang="en-US" sz="1100">
                        <a:effectLst/>
                      </a:endParaRP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endParaRPr lang="en-US" sz="1100">
                        <a:effectLst/>
                      </a:endParaRP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endParaRPr lang="en-US" sz="1100">
                        <a:effectLst/>
                      </a:endParaRP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endParaRPr lang="en-US" sz="1100">
                        <a:effectLst/>
                      </a:endParaRP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141998">
                <a:tc>
                  <a:txBody>
                    <a:bodyPr/>
                    <a:lstStyle/>
                    <a:p>
                      <a:r>
                        <a:rPr lang="en-US" sz="1100" u="none" strike="noStrike">
                          <a:solidFill>
                            <a:srgbClr val="0B0080"/>
                          </a:solidFill>
                          <a:effectLst/>
                          <a:hlinkClick r:id="rId10" tooltip="OSVR HDK1"/>
                        </a:rPr>
                        <a:t>OSVR HDK1</a:t>
                      </a:r>
                      <a:endParaRPr lang="en-US" sz="1100">
                        <a:effectLst/>
                      </a:endParaRP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100">
                          <a:effectLst/>
                        </a:rPr>
                        <a:t>PC</a:t>
                      </a: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100">
                          <a:effectLst/>
                        </a:rPr>
                        <a:t>5.5 inch LCD (1.0)</a:t>
                      </a:r>
                      <a:br>
                        <a:rPr lang="en-US" sz="1100">
                          <a:effectLst/>
                        </a:rPr>
                      </a:br>
                      <a:r>
                        <a:rPr lang="en-US" sz="1100">
                          <a:effectLst/>
                        </a:rPr>
                        <a:t>5.5 inch low-persistence OLED (1.1 - 1.3)</a:t>
                      </a: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it-IT" sz="1100">
                          <a:effectLst/>
                        </a:rPr>
                        <a:t>1920 x 1080</a:t>
                      </a:r>
                      <a:br>
                        <a:rPr lang="it-IT" sz="1100">
                          <a:effectLst/>
                        </a:rPr>
                      </a:br>
                      <a:r>
                        <a:rPr lang="it-IT" sz="1100">
                          <a:effectLst/>
                        </a:rPr>
                        <a:t>960 x 1080 per eye</a:t>
                      </a: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de-DE" sz="1100">
                          <a:effectLst/>
                        </a:rPr>
                        <a:t>60 Hz (1.0 - 1.2)</a:t>
                      </a:r>
                      <a:br>
                        <a:rPr lang="de-DE" sz="1100">
                          <a:effectLst/>
                        </a:rPr>
                      </a:br>
                      <a:r>
                        <a:rPr lang="de-DE" sz="1100">
                          <a:effectLst/>
                        </a:rPr>
                        <a:t>120 Hz (1.3)</a:t>
                      </a: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100">
                          <a:effectLst/>
                        </a:rPr>
                        <a:t>100° (nominal)</a:t>
                      </a:r>
                      <a:br>
                        <a:rPr lang="en-US" sz="1100">
                          <a:effectLst/>
                        </a:rPr>
                      </a:br>
                      <a:r>
                        <a:rPr lang="en-US" sz="1100">
                          <a:effectLst/>
                        </a:rPr>
                        <a:t>90° (H and V)</a:t>
                      </a: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100">
                          <a:effectLst/>
                        </a:rPr>
                        <a:t>3DOF</a:t>
                      </a:r>
                      <a:br>
                        <a:rPr lang="en-US" sz="1100">
                          <a:effectLst/>
                        </a:rPr>
                      </a:br>
                      <a:r>
                        <a:rPr lang="en-US" sz="1100">
                          <a:effectLst/>
                        </a:rPr>
                        <a:t>6DOF</a:t>
                      </a: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100">
                          <a:effectLst/>
                        </a:rPr>
                        <a:t>Gyroscope</a:t>
                      </a:r>
                      <a:br>
                        <a:rPr lang="en-US" sz="1100">
                          <a:effectLst/>
                        </a:rPr>
                      </a:br>
                      <a:r>
                        <a:rPr lang="en-US" sz="1100">
                          <a:effectLst/>
                        </a:rPr>
                        <a:t>Accelerometer</a:t>
                      </a:r>
                      <a:br>
                        <a:rPr lang="en-US" sz="1100">
                          <a:effectLst/>
                        </a:rPr>
                      </a:br>
                      <a:r>
                        <a:rPr lang="en-US" sz="1100">
                          <a:effectLst/>
                        </a:rPr>
                        <a:t>Magnetometer</a:t>
                      </a: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100">
                          <a:effectLst/>
                        </a:rPr>
                        <a:t>IR-LED faceplate and External Infrared Camera</a:t>
                      </a: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100">
                          <a:effectLst/>
                        </a:rPr>
                        <a:t>Positional: 100 Hz</a:t>
                      </a:r>
                      <a:br>
                        <a:rPr lang="en-US" sz="1100">
                          <a:effectLst/>
                        </a:rPr>
                      </a:br>
                      <a:r>
                        <a:rPr lang="en-US" sz="1100">
                          <a:effectLst/>
                        </a:rPr>
                        <a:t>Rotational: 400Hz</a:t>
                      </a: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100">
                          <a:effectLst/>
                        </a:rPr>
                        <a:t>??</a:t>
                      </a: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594215">
                <a:tc>
                  <a:txBody>
                    <a:bodyPr/>
                    <a:lstStyle/>
                    <a:p>
                      <a:r>
                        <a:rPr lang="en-US" sz="1100" u="none" strike="noStrike" dirty="0">
                          <a:solidFill>
                            <a:srgbClr val="0B0080"/>
                          </a:solidFill>
                          <a:effectLst/>
                          <a:hlinkClick r:id="rId11" tooltip="Oculus Rift DK2"/>
                        </a:rPr>
                        <a:t>Oculus Rift DK2</a:t>
                      </a:r>
                      <a:endParaRPr lang="en-US" sz="1100" dirty="0">
                        <a:effectLst/>
                      </a:endParaRP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100">
                          <a:effectLst/>
                        </a:rPr>
                        <a:t>PC</a:t>
                      </a: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100">
                          <a:effectLst/>
                        </a:rPr>
                        <a:t>5.7 inch OLED (PenTile)</a:t>
                      </a: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it-IT" sz="1100">
                          <a:effectLst/>
                        </a:rPr>
                        <a:t>1920 x 1080</a:t>
                      </a:r>
                      <a:br>
                        <a:rPr lang="it-IT" sz="1100">
                          <a:effectLst/>
                        </a:rPr>
                      </a:br>
                      <a:r>
                        <a:rPr lang="it-IT" sz="1100">
                          <a:effectLst/>
                        </a:rPr>
                        <a:t>960 x 1080 per eye</a:t>
                      </a: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de-DE" sz="1100">
                          <a:effectLst/>
                        </a:rPr>
                        <a:t>75 Hz</a:t>
                      </a:r>
                      <a:br>
                        <a:rPr lang="de-DE" sz="1100">
                          <a:effectLst/>
                        </a:rPr>
                      </a:br>
                      <a:r>
                        <a:rPr lang="de-DE" sz="1100">
                          <a:effectLst/>
                        </a:rPr>
                        <a:t>72 Hz</a:t>
                      </a:r>
                      <a:br>
                        <a:rPr lang="de-DE" sz="1100">
                          <a:effectLst/>
                        </a:rPr>
                      </a:br>
                      <a:r>
                        <a:rPr lang="de-DE" sz="1100">
                          <a:effectLst/>
                        </a:rPr>
                        <a:t>60 Hz</a:t>
                      </a: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100">
                          <a:effectLst/>
                        </a:rPr>
                        <a:t>100° (nominal)</a:t>
                      </a: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100">
                          <a:effectLst/>
                        </a:rPr>
                        <a:t>6DOF</a:t>
                      </a: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100">
                          <a:effectLst/>
                        </a:rPr>
                        <a:t>Gyroscope</a:t>
                      </a:r>
                      <a:br>
                        <a:rPr lang="en-US" sz="1100">
                          <a:effectLst/>
                        </a:rPr>
                      </a:br>
                      <a:r>
                        <a:rPr lang="en-US" sz="1100">
                          <a:effectLst/>
                        </a:rPr>
                        <a:t>Accelerometer</a:t>
                      </a:r>
                      <a:br>
                        <a:rPr lang="en-US" sz="1100">
                          <a:effectLst/>
                        </a:rPr>
                      </a:br>
                      <a:r>
                        <a:rPr lang="en-US" sz="1100">
                          <a:effectLst/>
                        </a:rPr>
                        <a:t>Magnetometer</a:t>
                      </a: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100">
                          <a:effectLst/>
                        </a:rPr>
                        <a:t>Separate Camera</a:t>
                      </a:r>
                      <a:br>
                        <a:rPr lang="en-US" sz="1100">
                          <a:effectLst/>
                        </a:rPr>
                      </a:br>
                      <a:r>
                        <a:rPr lang="en-US" sz="1100">
                          <a:effectLst/>
                        </a:rPr>
                        <a:t>Near Infrared CMOS Sensor</a:t>
                      </a: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100">
                          <a:effectLst/>
                        </a:rPr>
                        <a:t>Rotational: 1000 Hz</a:t>
                      </a:r>
                      <a:br>
                        <a:rPr lang="en-US" sz="1100">
                          <a:effectLst/>
                        </a:rPr>
                      </a:br>
                      <a:r>
                        <a:rPr lang="en-US" sz="1100">
                          <a:effectLst/>
                        </a:rPr>
                        <a:t>Positional: 60 Hz</a:t>
                      </a: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100">
                          <a:effectLst/>
                        </a:rPr>
                        <a:t>~30 ms</a:t>
                      </a: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397135">
                <a:tc>
                  <a:txBody>
                    <a:bodyPr/>
                    <a:lstStyle/>
                    <a:p>
                      <a:r>
                        <a:rPr lang="en-US" sz="1100" u="none" strike="noStrike" dirty="0">
                          <a:solidFill>
                            <a:srgbClr val="0B0080"/>
                          </a:solidFill>
                          <a:effectLst/>
                          <a:hlinkClick r:id="rId12" tooltip="PlayStation VR"/>
                        </a:rPr>
                        <a:t>PlayStation VR</a:t>
                      </a:r>
                      <a:endParaRPr lang="en-US" sz="1100" dirty="0">
                        <a:effectLst/>
                      </a:endParaRP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100">
                          <a:effectLst/>
                        </a:rPr>
                        <a:t>PlayStation 4</a:t>
                      </a: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100">
                          <a:effectLst/>
                        </a:rPr>
                        <a:t>5.7 inch OLED</a:t>
                      </a: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it-IT" sz="1100">
                          <a:effectLst/>
                        </a:rPr>
                        <a:t>1920 x 1080</a:t>
                      </a:r>
                      <a:br>
                        <a:rPr lang="it-IT" sz="1100">
                          <a:effectLst/>
                        </a:rPr>
                      </a:br>
                      <a:r>
                        <a:rPr lang="it-IT" sz="1100">
                          <a:effectLst/>
                        </a:rPr>
                        <a:t>960 x 1080 per eye</a:t>
                      </a: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100">
                          <a:effectLst/>
                        </a:rPr>
                        <a:t>120 Hz</a:t>
                      </a:r>
                      <a:br>
                        <a:rPr lang="en-US" sz="1100">
                          <a:effectLst/>
                        </a:rPr>
                      </a:br>
                      <a:r>
                        <a:rPr lang="en-US" sz="1100">
                          <a:effectLst/>
                        </a:rPr>
                        <a:t>90 Hz</a:t>
                      </a: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100">
                          <a:effectLst/>
                        </a:rPr>
                        <a:t>100°</a:t>
                      </a: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100">
                          <a:effectLst/>
                        </a:rPr>
                        <a:t>6DOF</a:t>
                      </a: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100">
                          <a:effectLst/>
                        </a:rPr>
                        <a:t>Accelerometer</a:t>
                      </a:r>
                      <a:br>
                        <a:rPr lang="en-US" sz="1100">
                          <a:effectLst/>
                        </a:rPr>
                      </a:br>
                      <a:r>
                        <a:rPr lang="en-US" sz="1100">
                          <a:effectLst/>
                        </a:rPr>
                        <a:t>Gyroscope</a:t>
                      </a: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100">
                          <a:effectLst/>
                        </a:rPr>
                        <a:t>PlayStation Camera</a:t>
                      </a: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100">
                          <a:effectLst/>
                        </a:rPr>
                        <a:t>?</a:t>
                      </a: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100">
                          <a:effectLst/>
                        </a:rPr>
                        <a:t>Less than 18ms</a:t>
                      </a: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594215">
                <a:tc>
                  <a:txBody>
                    <a:bodyPr/>
                    <a:lstStyle/>
                    <a:p>
                      <a:r>
                        <a:rPr lang="en-US" sz="1100" u="none" strike="noStrike">
                          <a:solidFill>
                            <a:srgbClr val="0B0080"/>
                          </a:solidFill>
                          <a:effectLst/>
                          <a:hlinkClick r:id="rId13" tooltip="Samsung Gear VR"/>
                        </a:rPr>
                        <a:t>Samsung Gear VR</a:t>
                      </a:r>
                      <a:endParaRPr lang="en-US" sz="1100">
                        <a:effectLst/>
                      </a:endParaRP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100">
                          <a:effectLst/>
                        </a:rPr>
                        <a:t>All Samsung Smartphones 2015 and newer</a:t>
                      </a: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100">
                          <a:effectLst/>
                        </a:rPr>
                        <a:t>5.7 / 5.1 inch Super AMOLED (RGBG PenTile)</a:t>
                      </a: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it-IT" sz="1100">
                          <a:effectLst/>
                        </a:rPr>
                        <a:t>2560 x 1440</a:t>
                      </a:r>
                      <a:br>
                        <a:rPr lang="it-IT" sz="1100">
                          <a:effectLst/>
                        </a:rPr>
                      </a:br>
                      <a:r>
                        <a:rPr lang="it-IT" sz="1100">
                          <a:effectLst/>
                        </a:rPr>
                        <a:t>1280 x 1440 per eye</a:t>
                      </a: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100">
                          <a:effectLst/>
                        </a:rPr>
                        <a:t>60 Hz Low-persistence</a:t>
                      </a: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100">
                          <a:effectLst/>
                        </a:rPr>
                        <a:t>96° (nominal)</a:t>
                      </a: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100">
                          <a:effectLst/>
                        </a:rPr>
                        <a:t>3DOF</a:t>
                      </a: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100">
                          <a:effectLst/>
                        </a:rPr>
                        <a:t>Accelerator</a:t>
                      </a:r>
                      <a:br>
                        <a:rPr lang="en-US" sz="1100">
                          <a:effectLst/>
                        </a:rPr>
                      </a:br>
                      <a:r>
                        <a:rPr lang="en-US" sz="1100">
                          <a:effectLst/>
                        </a:rPr>
                        <a:t>Gyrometer</a:t>
                      </a:r>
                      <a:br>
                        <a:rPr lang="en-US" sz="1100">
                          <a:effectLst/>
                        </a:rPr>
                      </a:br>
                      <a:r>
                        <a:rPr lang="en-US" sz="1100">
                          <a:effectLst/>
                        </a:rPr>
                        <a:t>Proximity</a:t>
                      </a: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100">
                          <a:effectLst/>
                        </a:rPr>
                        <a:t>None</a:t>
                      </a: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100">
                          <a:effectLst/>
                        </a:rPr>
                        <a:t>Rotational: 1000 Hz</a:t>
                      </a:r>
                      <a:br>
                        <a:rPr lang="en-US" sz="1100">
                          <a:effectLst/>
                        </a:rPr>
                      </a:br>
                      <a:r>
                        <a:rPr lang="en-US" sz="1100">
                          <a:effectLst/>
                        </a:rPr>
                        <a:t>High accuracy</a:t>
                      </a: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100">
                          <a:effectLst/>
                        </a:rPr>
                        <a:t>Motion to Photon: Less than 20 ms</a:t>
                      </a: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594215">
                <a:tc>
                  <a:txBody>
                    <a:bodyPr/>
                    <a:lstStyle/>
                    <a:p>
                      <a:r>
                        <a:rPr lang="en-US" sz="1100" u="none" strike="noStrike" dirty="0" err="1">
                          <a:solidFill>
                            <a:srgbClr val="0B0080"/>
                          </a:solidFill>
                          <a:effectLst/>
                          <a:hlinkClick r:id="rId14" tooltip="StarVR"/>
                        </a:rPr>
                        <a:t>StarVR</a:t>
                      </a:r>
                      <a:endParaRPr lang="en-US" sz="1100" dirty="0">
                        <a:effectLst/>
                      </a:endParaRP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100" dirty="0">
                          <a:effectLst/>
                        </a:rPr>
                        <a:t>PC</a:t>
                      </a: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100">
                          <a:effectLst/>
                        </a:rPr>
                        <a:t>Dual 5.5" LCD Quad HD Displays</a:t>
                      </a: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it-IT" sz="1100">
                          <a:effectLst/>
                        </a:rPr>
                        <a:t>5120 x 1440 (2560 x 1440 per eye)</a:t>
                      </a: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endParaRPr lang="en-US" sz="1100">
                        <a:effectLst/>
                      </a:endParaRP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100">
                          <a:effectLst/>
                        </a:rPr>
                        <a:t>210° (horizontal)</a:t>
                      </a:r>
                      <a:br>
                        <a:rPr lang="en-US" sz="1100">
                          <a:effectLst/>
                        </a:rPr>
                      </a:br>
                      <a:r>
                        <a:rPr lang="en-US" sz="1100">
                          <a:effectLst/>
                        </a:rPr>
                        <a:t>130° (vertical)</a:t>
                      </a: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100">
                          <a:effectLst/>
                        </a:rPr>
                        <a:t>6DOF</a:t>
                      </a: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100">
                          <a:effectLst/>
                        </a:rPr>
                        <a:t>Gyroscope</a:t>
                      </a:r>
                      <a:br>
                        <a:rPr lang="en-US" sz="1100">
                          <a:effectLst/>
                        </a:rPr>
                      </a:br>
                      <a:r>
                        <a:rPr lang="en-US" sz="1100">
                          <a:effectLst/>
                        </a:rPr>
                        <a:t>Accelerometer</a:t>
                      </a:r>
                      <a:br>
                        <a:rPr lang="en-US" sz="1100">
                          <a:effectLst/>
                        </a:rPr>
                      </a:br>
                      <a:r>
                        <a:rPr lang="en-US" sz="1100">
                          <a:effectLst/>
                        </a:rPr>
                        <a:t>Magnetometer</a:t>
                      </a: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100">
                          <a:effectLst/>
                        </a:rPr>
                        <a:t>External optical sensor with fiducial markers</a:t>
                      </a: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endParaRPr lang="en-US" sz="1100">
                        <a:effectLst/>
                      </a:endParaRP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endParaRPr lang="en-US" sz="1100" dirty="0">
                        <a:effectLst/>
                      </a:endParaRPr>
                    </a:p>
                  </a:txBody>
                  <a:tcPr marL="7363" marR="7363" marT="3681" marB="368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bl>
          </a:graphicData>
        </a:graphic>
      </p:graphicFrame>
    </p:spTree>
    <p:extLst>
      <p:ext uri="{BB962C8B-B14F-4D97-AF65-F5344CB8AC3E}">
        <p14:creationId xmlns:p14="http://schemas.microsoft.com/office/powerpoint/2010/main" val="4483583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36382" y="588601"/>
            <a:ext cx="5894092" cy="5614782"/>
          </a:xfrm>
          <a:prstGeom prst="rect">
            <a:avLst/>
          </a:prstGeom>
        </p:spPr>
      </p:pic>
      <p:sp>
        <p:nvSpPr>
          <p:cNvPr id="5" name="TextBox 4"/>
          <p:cNvSpPr txBox="1"/>
          <p:nvPr/>
        </p:nvSpPr>
        <p:spPr>
          <a:xfrm>
            <a:off x="4455886" y="344363"/>
            <a:ext cx="1419748" cy="369332"/>
          </a:xfrm>
          <a:prstGeom prst="rect">
            <a:avLst/>
          </a:prstGeom>
          <a:noFill/>
        </p:spPr>
        <p:txBody>
          <a:bodyPr wrap="none" rtlCol="0">
            <a:spAutoFit/>
          </a:bodyPr>
          <a:lstStyle/>
          <a:p>
            <a:r>
              <a:rPr lang="en-US" dirty="0" smtClean="0"/>
              <a:t>You are here.</a:t>
            </a:r>
            <a:endParaRPr lang="en-US" dirty="0"/>
          </a:p>
        </p:txBody>
      </p:sp>
      <p:cxnSp>
        <p:nvCxnSpPr>
          <p:cNvPr id="7" name="Curved Connector 6"/>
          <p:cNvCxnSpPr/>
          <p:nvPr/>
        </p:nvCxnSpPr>
        <p:spPr>
          <a:xfrm rot="5400000">
            <a:off x="3749934" y="697953"/>
            <a:ext cx="874877" cy="537029"/>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037929" y="302837"/>
            <a:ext cx="4790607" cy="6463308"/>
          </a:xfrm>
          <a:prstGeom prst="rect">
            <a:avLst/>
          </a:prstGeom>
          <a:noFill/>
        </p:spPr>
        <p:txBody>
          <a:bodyPr wrap="none" rtlCol="0">
            <a:spAutoFit/>
          </a:bodyPr>
          <a:lstStyle/>
          <a:p>
            <a:r>
              <a:rPr lang="en-US" b="1" dirty="0" smtClean="0"/>
              <a:t>Intro Meeting </a:t>
            </a:r>
          </a:p>
          <a:p>
            <a:endParaRPr lang="en-US" b="1" dirty="0" smtClean="0"/>
          </a:p>
          <a:p>
            <a:r>
              <a:rPr lang="en-US" b="1" dirty="0" smtClean="0"/>
              <a:t>Current Standards efforts for AR/VR</a:t>
            </a:r>
          </a:p>
          <a:p>
            <a:endParaRPr lang="en-US" b="1" dirty="0"/>
          </a:p>
          <a:p>
            <a:r>
              <a:rPr lang="en-US" b="1" dirty="0" smtClean="0"/>
              <a:t>Identify Initial scope</a:t>
            </a:r>
          </a:p>
          <a:p>
            <a:r>
              <a:rPr lang="en-US" dirty="0" smtClean="0"/>
              <a:t>AR/VR         </a:t>
            </a:r>
          </a:p>
          <a:p>
            <a:r>
              <a:rPr lang="en-US" dirty="0" smtClean="0"/>
              <a:t>Optics? </a:t>
            </a:r>
          </a:p>
          <a:p>
            <a:r>
              <a:rPr lang="en-US" dirty="0" smtClean="0"/>
              <a:t>Display?</a:t>
            </a:r>
          </a:p>
          <a:p>
            <a:r>
              <a:rPr lang="en-US" dirty="0" smtClean="0"/>
              <a:t>Content? </a:t>
            </a:r>
          </a:p>
          <a:p>
            <a:r>
              <a:rPr lang="en-US" dirty="0" err="1" smtClean="0"/>
              <a:t>Opthalmic</a:t>
            </a:r>
            <a:r>
              <a:rPr lang="en-US" dirty="0" smtClean="0"/>
              <a:t>?</a:t>
            </a:r>
          </a:p>
          <a:p>
            <a:endParaRPr lang="en-US" b="1" dirty="0"/>
          </a:p>
          <a:p>
            <a:r>
              <a:rPr lang="en-US" b="1" dirty="0" smtClean="0"/>
              <a:t>Find Standards Home(s)</a:t>
            </a:r>
          </a:p>
          <a:p>
            <a:r>
              <a:rPr lang="en-US" dirty="0" smtClean="0"/>
              <a:t>SPIE (OEOSC)   </a:t>
            </a:r>
            <a:r>
              <a:rPr lang="en-US" i="1" dirty="0" smtClean="0"/>
              <a:t>Optical Components and Systems</a:t>
            </a:r>
            <a:r>
              <a:rPr lang="en-US" dirty="0" smtClean="0"/>
              <a:t/>
            </a:r>
            <a:br>
              <a:rPr lang="en-US" dirty="0" smtClean="0"/>
            </a:br>
            <a:r>
              <a:rPr lang="en-US" dirty="0" smtClean="0"/>
              <a:t>SID  </a:t>
            </a:r>
            <a:r>
              <a:rPr lang="en-US" i="1" dirty="0" smtClean="0"/>
              <a:t>Display</a:t>
            </a:r>
          </a:p>
          <a:p>
            <a:r>
              <a:rPr lang="en-US" dirty="0" smtClean="0"/>
              <a:t>ISO</a:t>
            </a:r>
          </a:p>
          <a:p>
            <a:r>
              <a:rPr lang="en-US" dirty="0" smtClean="0"/>
              <a:t>IEEE  </a:t>
            </a:r>
            <a:r>
              <a:rPr lang="en-US" i="1" dirty="0" smtClean="0"/>
              <a:t>Communications</a:t>
            </a:r>
          </a:p>
          <a:p>
            <a:r>
              <a:rPr lang="en-US" dirty="0" smtClean="0"/>
              <a:t>The Vision Council </a:t>
            </a:r>
            <a:r>
              <a:rPr lang="en-US" i="1" dirty="0" err="1" smtClean="0"/>
              <a:t>Opthalmic</a:t>
            </a:r>
            <a:endParaRPr lang="en-US" i="1" dirty="0" smtClean="0"/>
          </a:p>
          <a:p>
            <a:endParaRPr lang="en-US" dirty="0" smtClean="0"/>
          </a:p>
          <a:p>
            <a:r>
              <a:rPr lang="en-US" b="1" dirty="0" smtClean="0"/>
              <a:t>Industry Participants</a:t>
            </a:r>
          </a:p>
          <a:p>
            <a:r>
              <a:rPr lang="en-US" dirty="0" smtClean="0"/>
              <a:t>Companies</a:t>
            </a:r>
          </a:p>
          <a:p>
            <a:r>
              <a:rPr lang="en-US" dirty="0" smtClean="0"/>
              <a:t>Individuals who want to be in the Working Group</a:t>
            </a:r>
          </a:p>
          <a:p>
            <a:endParaRPr lang="en-US" dirty="0" smtClean="0"/>
          </a:p>
          <a:p>
            <a:endParaRPr lang="en-US" dirty="0" smtClean="0"/>
          </a:p>
        </p:txBody>
      </p:sp>
      <p:cxnSp>
        <p:nvCxnSpPr>
          <p:cNvPr id="11" name="Straight Connector 10"/>
          <p:cNvCxnSpPr/>
          <p:nvPr/>
        </p:nvCxnSpPr>
        <p:spPr>
          <a:xfrm>
            <a:off x="2110153" y="5363308"/>
            <a:ext cx="1002323" cy="10550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35692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90205"/>
            <a:ext cx="10515600" cy="1325563"/>
          </a:xfrm>
        </p:spPr>
        <p:txBody>
          <a:bodyPr/>
          <a:lstStyle/>
          <a:p>
            <a:r>
              <a:rPr lang="en-US" dirty="0" smtClean="0"/>
              <a:t>Augmented Reality, Virtual Reality</a:t>
            </a:r>
            <a:br>
              <a:rPr lang="en-US" dirty="0" smtClean="0"/>
            </a:br>
            <a:endParaRPr lang="en-US" sz="3600" dirty="0"/>
          </a:p>
        </p:txBody>
      </p:sp>
      <p:sp>
        <p:nvSpPr>
          <p:cNvPr id="4" name="Text Placeholder 3"/>
          <p:cNvSpPr>
            <a:spLocks noGrp="1"/>
          </p:cNvSpPr>
          <p:nvPr>
            <p:ph type="body" idx="1"/>
          </p:nvPr>
        </p:nvSpPr>
        <p:spPr/>
        <p:txBody>
          <a:bodyPr/>
          <a:lstStyle/>
          <a:p>
            <a:r>
              <a:rPr lang="en-US" dirty="0" smtClean="0"/>
              <a:t>	</a:t>
            </a:r>
            <a:endParaRPr lang="en-US" dirty="0"/>
          </a:p>
        </p:txBody>
      </p:sp>
      <p:sp>
        <p:nvSpPr>
          <p:cNvPr id="3" name="Content Placeholder 2"/>
          <p:cNvSpPr>
            <a:spLocks noGrp="1"/>
          </p:cNvSpPr>
          <p:nvPr>
            <p:ph sz="half" idx="2"/>
          </p:nvPr>
        </p:nvSpPr>
        <p:spPr>
          <a:xfrm>
            <a:off x="839788" y="958645"/>
            <a:ext cx="7389812" cy="5604387"/>
          </a:xfrm>
        </p:spPr>
        <p:txBody>
          <a:bodyPr>
            <a:normAutofit fontScale="62500" lnSpcReduction="20000"/>
          </a:bodyPr>
          <a:lstStyle/>
          <a:p>
            <a:r>
              <a:rPr lang="en-US" dirty="0" smtClean="0"/>
              <a:t>Field of View    (Vertical, Horizontal ……..  </a:t>
            </a:r>
          </a:p>
          <a:p>
            <a:r>
              <a:rPr lang="en-US" dirty="0" err="1" smtClean="0"/>
              <a:t>Vignetting</a:t>
            </a:r>
            <a:endParaRPr lang="en-US" dirty="0" smtClean="0"/>
          </a:p>
          <a:p>
            <a:r>
              <a:rPr lang="en-US" dirty="0" smtClean="0"/>
              <a:t>Resolution  </a:t>
            </a:r>
          </a:p>
          <a:p>
            <a:r>
              <a:rPr lang="en-US" dirty="0" smtClean="0"/>
              <a:t>Contrast</a:t>
            </a:r>
          </a:p>
          <a:p>
            <a:r>
              <a:rPr lang="en-US" dirty="0" smtClean="0"/>
              <a:t>Distortion </a:t>
            </a:r>
          </a:p>
          <a:p>
            <a:r>
              <a:rPr lang="en-US" dirty="0" smtClean="0"/>
              <a:t>Magnification</a:t>
            </a:r>
          </a:p>
          <a:p>
            <a:r>
              <a:rPr lang="en-US" dirty="0" smtClean="0"/>
              <a:t>Chromatic aberrations</a:t>
            </a:r>
          </a:p>
          <a:p>
            <a:r>
              <a:rPr lang="en-US" dirty="0" smtClean="0"/>
              <a:t>Light </a:t>
            </a:r>
            <a:r>
              <a:rPr lang="en-US" dirty="0"/>
              <a:t>Leakage</a:t>
            </a:r>
          </a:p>
          <a:p>
            <a:r>
              <a:rPr lang="en-US" dirty="0"/>
              <a:t>Optical Defects</a:t>
            </a:r>
          </a:p>
          <a:p>
            <a:r>
              <a:rPr lang="en-US" dirty="0" smtClean="0"/>
              <a:t>Focus</a:t>
            </a:r>
          </a:p>
          <a:p>
            <a:r>
              <a:rPr lang="en-US" dirty="0" smtClean="0"/>
              <a:t>Latency</a:t>
            </a:r>
          </a:p>
          <a:p>
            <a:r>
              <a:rPr lang="en-US" dirty="0" smtClean="0"/>
              <a:t>Smear</a:t>
            </a:r>
          </a:p>
          <a:p>
            <a:r>
              <a:rPr lang="en-US" dirty="0" smtClean="0"/>
              <a:t>Judder</a:t>
            </a:r>
          </a:p>
          <a:p>
            <a:r>
              <a:rPr lang="en-US" dirty="0" smtClean="0"/>
              <a:t>Eye tracking?</a:t>
            </a:r>
          </a:p>
          <a:p>
            <a:r>
              <a:rPr lang="en-US" dirty="0" smtClean="0"/>
              <a:t>Roll-off</a:t>
            </a:r>
          </a:p>
          <a:p>
            <a:r>
              <a:rPr lang="en-US" dirty="0" smtClean="0"/>
              <a:t>Birefringence</a:t>
            </a:r>
          </a:p>
          <a:p>
            <a:r>
              <a:rPr lang="en-US" dirty="0" smtClean="0"/>
              <a:t>Glare</a:t>
            </a:r>
          </a:p>
          <a:p>
            <a:endParaRPr lang="en-US" dirty="0" smtClean="0"/>
          </a:p>
          <a:p>
            <a:pPr marL="0" indent="0">
              <a:buNone/>
            </a:pPr>
            <a:endParaRPr lang="en-US" dirty="0" smtClean="0"/>
          </a:p>
          <a:p>
            <a:pPr marL="0" indent="0">
              <a:buNone/>
            </a:pPr>
            <a:endParaRPr lang="en-US" dirty="0" smtClean="0"/>
          </a:p>
          <a:p>
            <a:endParaRPr lang="en-US" dirty="0" smtClean="0"/>
          </a:p>
          <a:p>
            <a:endParaRPr lang="en-US" dirty="0"/>
          </a:p>
        </p:txBody>
      </p:sp>
      <p:sp>
        <p:nvSpPr>
          <p:cNvPr id="6" name="TextBox 5"/>
          <p:cNvSpPr txBox="1"/>
          <p:nvPr/>
        </p:nvSpPr>
        <p:spPr>
          <a:xfrm>
            <a:off x="6779760" y="958645"/>
            <a:ext cx="4319644" cy="5262979"/>
          </a:xfrm>
          <a:prstGeom prst="rect">
            <a:avLst/>
          </a:prstGeom>
          <a:solidFill>
            <a:schemeClr val="bg2">
              <a:lumMod val="90000"/>
            </a:schemeClr>
          </a:solidFill>
        </p:spPr>
        <p:txBody>
          <a:bodyPr wrap="none" rtlCol="0">
            <a:spAutoFit/>
          </a:bodyPr>
          <a:lstStyle/>
          <a:p>
            <a:pPr algn="ctr"/>
            <a:r>
              <a:rPr lang="en-US" sz="2400" b="1" dirty="0" smtClean="0"/>
              <a:t>Architecture</a:t>
            </a:r>
          </a:p>
          <a:p>
            <a:pPr algn="ctr"/>
            <a:endParaRPr lang="en-US" sz="2400" dirty="0"/>
          </a:p>
          <a:p>
            <a:pPr algn="ctr"/>
            <a:r>
              <a:rPr lang="en-US" sz="2400" dirty="0" smtClean="0"/>
              <a:t>Eye</a:t>
            </a:r>
          </a:p>
          <a:p>
            <a:pPr algn="ctr"/>
            <a:endParaRPr lang="en-US" sz="2400" dirty="0"/>
          </a:p>
          <a:p>
            <a:pPr algn="ctr"/>
            <a:r>
              <a:rPr lang="en-US" sz="2400" dirty="0" smtClean="0"/>
              <a:t>Optics</a:t>
            </a:r>
          </a:p>
          <a:p>
            <a:pPr algn="ctr"/>
            <a:endParaRPr lang="en-US" sz="2400" dirty="0"/>
          </a:p>
          <a:p>
            <a:pPr algn="ctr"/>
            <a:r>
              <a:rPr lang="en-US" sz="2400" dirty="0" smtClean="0"/>
              <a:t>Display</a:t>
            </a:r>
          </a:p>
          <a:p>
            <a:pPr algn="ctr"/>
            <a:endParaRPr lang="en-US" sz="2400" dirty="0"/>
          </a:p>
          <a:p>
            <a:pPr algn="ctr"/>
            <a:r>
              <a:rPr lang="en-US" sz="2400" dirty="0" smtClean="0"/>
              <a:t>Real World (AR)</a:t>
            </a:r>
          </a:p>
          <a:p>
            <a:pPr algn="ctr"/>
            <a:endParaRPr lang="en-US" sz="2400" dirty="0"/>
          </a:p>
          <a:p>
            <a:pPr algn="ctr"/>
            <a:r>
              <a:rPr lang="en-US" sz="2400" dirty="0" smtClean="0"/>
              <a:t>Hardware (tracking, motion, etc.)</a:t>
            </a:r>
          </a:p>
          <a:p>
            <a:pPr algn="ctr"/>
            <a:endParaRPr lang="en-US" sz="2400" dirty="0"/>
          </a:p>
          <a:p>
            <a:pPr algn="ctr"/>
            <a:r>
              <a:rPr lang="en-US" sz="2400" dirty="0" smtClean="0"/>
              <a:t>Software</a:t>
            </a:r>
          </a:p>
          <a:p>
            <a:pPr algn="ctr"/>
            <a:endParaRPr lang="en-US" sz="2400" dirty="0"/>
          </a:p>
        </p:txBody>
      </p:sp>
    </p:spTree>
    <p:extLst>
      <p:ext uri="{BB962C8B-B14F-4D97-AF65-F5344CB8AC3E}">
        <p14:creationId xmlns:p14="http://schemas.microsoft.com/office/powerpoint/2010/main" val="30641976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FOV</a:t>
            </a:r>
            <a:endParaRPr lang="en-US" dirty="0"/>
          </a:p>
        </p:txBody>
      </p:sp>
      <p:sp>
        <p:nvSpPr>
          <p:cNvPr id="3" name="Content Placeholder 2"/>
          <p:cNvSpPr>
            <a:spLocks noGrp="1"/>
          </p:cNvSpPr>
          <p:nvPr>
            <p:ph idx="1"/>
          </p:nvPr>
        </p:nvSpPr>
        <p:spPr>
          <a:xfrm>
            <a:off x="838200" y="1825625"/>
            <a:ext cx="7601262" cy="4351338"/>
          </a:xfrm>
        </p:spPr>
        <p:txBody>
          <a:bodyPr>
            <a:normAutofit/>
          </a:bodyPr>
          <a:lstStyle/>
          <a:p>
            <a:r>
              <a:rPr lang="en-US" sz="2400" dirty="0"/>
              <a:t>Monocular FOV describes the field of view for one of our eyes. For a healthy eye, the horizontal monocular FOV is between 170°-175° and consists of the angle from the pupil towards the nose, the nasal FOV which is usually 60°-65° and is smaller for people with bigger noses, and the view from our pupil toward the side of our head, the temporal FOV, which is wider, usually 100°-110°.</a:t>
            </a:r>
          </a:p>
          <a:p>
            <a:endParaRPr lang="en-US" sz="2400" dirty="0"/>
          </a:p>
          <a:p>
            <a:endParaRPr lang="en-US" sz="2400" dirty="0"/>
          </a:p>
        </p:txBody>
      </p:sp>
    </p:spTree>
    <p:extLst>
      <p:ext uri="{BB962C8B-B14F-4D97-AF65-F5344CB8AC3E}">
        <p14:creationId xmlns:p14="http://schemas.microsoft.com/office/powerpoint/2010/main" val="12391434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1565</TotalTime>
  <Words>1321</Words>
  <Application>Microsoft Office PowerPoint</Application>
  <PresentationFormat>Widescreen</PresentationFormat>
  <Paragraphs>263</Paragraphs>
  <Slides>16</Slides>
  <Notes>16</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PowerPoint Presentation</vt:lpstr>
      <vt:lpstr>Standards Committee   </vt:lpstr>
      <vt:lpstr>PowerPoint Presentation</vt:lpstr>
      <vt:lpstr>Lux research ranking table</vt:lpstr>
      <vt:lpstr>PowerPoint Presentation</vt:lpstr>
      <vt:lpstr>PowerPoint Presentation</vt:lpstr>
      <vt:lpstr>PowerPoint Presentation</vt:lpstr>
      <vt:lpstr>Augmented Reality, Virtual Reality </vt:lpstr>
      <vt:lpstr>FOV</vt:lpstr>
      <vt:lpstr>Field of View w Central Fixation</vt:lpstr>
      <vt:lpstr>Human Field of View</vt:lpstr>
      <vt:lpstr>Visual Acuity (Human Eye Tests)</vt:lpstr>
      <vt:lpstr>Contrast</vt:lpstr>
      <vt:lpstr>PowerPoint Presentation</vt:lpstr>
      <vt:lpstr>ANSI/OEOSC OP – Optics and Electro-Optical Instruments Participants: 65      Voting Members: 43    Observing Members: 7    Alternates: 15 </vt:lpstr>
      <vt:lpstr>Recommendations from this room.</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Erin McDowell</dc:creator>
  <cp:lastModifiedBy>Erin McDowell</cp:lastModifiedBy>
  <cp:revision>25</cp:revision>
  <dcterms:created xsi:type="dcterms:W3CDTF">2017-01-24T18:58:34Z</dcterms:created>
  <dcterms:modified xsi:type="dcterms:W3CDTF">2017-02-09T18:54:40Z</dcterms:modified>
</cp:coreProperties>
</file>